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8.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9.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30.xml" ContentType="application/vnd.openxmlformats-officedocument.presentationml.tags+xml"/>
  <Override PartName="/ppt/notesSlides/notesSlide62.xml" ContentType="application/vnd.openxmlformats-officedocument.presentationml.notesSlide+xml"/>
  <Override PartName="/ppt/tags/tag3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3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3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4"/>
  </p:notesMasterIdLst>
  <p:sldIdLst>
    <p:sldId id="513" r:id="rId2"/>
    <p:sldId id="730" r:id="rId3"/>
    <p:sldId id="1070" r:id="rId4"/>
    <p:sldId id="1071" r:id="rId5"/>
    <p:sldId id="880" r:id="rId6"/>
    <p:sldId id="924" r:id="rId7"/>
    <p:sldId id="1052" r:id="rId8"/>
    <p:sldId id="1054" r:id="rId9"/>
    <p:sldId id="1055" r:id="rId10"/>
    <p:sldId id="1056" r:id="rId11"/>
    <p:sldId id="1057" r:id="rId12"/>
    <p:sldId id="876" r:id="rId13"/>
    <p:sldId id="925" r:id="rId14"/>
    <p:sldId id="759" r:id="rId15"/>
    <p:sldId id="628" r:id="rId16"/>
    <p:sldId id="1058" r:id="rId17"/>
    <p:sldId id="926" r:id="rId18"/>
    <p:sldId id="927" r:id="rId19"/>
    <p:sldId id="788" r:id="rId20"/>
    <p:sldId id="928" r:id="rId21"/>
    <p:sldId id="956" r:id="rId22"/>
    <p:sldId id="930" r:id="rId23"/>
    <p:sldId id="932" r:id="rId24"/>
    <p:sldId id="886" r:id="rId25"/>
    <p:sldId id="936" r:id="rId26"/>
    <p:sldId id="955" r:id="rId27"/>
    <p:sldId id="942" r:id="rId28"/>
    <p:sldId id="957" r:id="rId29"/>
    <p:sldId id="944" r:id="rId30"/>
    <p:sldId id="946" r:id="rId31"/>
    <p:sldId id="947" r:id="rId32"/>
    <p:sldId id="948" r:id="rId33"/>
    <p:sldId id="952" r:id="rId34"/>
    <p:sldId id="966" r:id="rId35"/>
    <p:sldId id="967" r:id="rId36"/>
    <p:sldId id="968" r:id="rId37"/>
    <p:sldId id="972" r:id="rId38"/>
    <p:sldId id="976" r:id="rId39"/>
    <p:sldId id="977" r:id="rId40"/>
    <p:sldId id="978" r:id="rId41"/>
    <p:sldId id="979" r:id="rId42"/>
    <p:sldId id="980" r:id="rId43"/>
    <p:sldId id="981" r:id="rId44"/>
    <p:sldId id="987" r:id="rId45"/>
    <p:sldId id="984" r:id="rId46"/>
    <p:sldId id="985" r:id="rId47"/>
    <p:sldId id="990" r:id="rId48"/>
    <p:sldId id="995" r:id="rId49"/>
    <p:sldId id="996" r:id="rId50"/>
    <p:sldId id="1015" r:id="rId51"/>
    <p:sldId id="998" r:id="rId52"/>
    <p:sldId id="999" r:id="rId53"/>
    <p:sldId id="1009" r:id="rId54"/>
    <p:sldId id="1000" r:id="rId55"/>
    <p:sldId id="1001" r:id="rId56"/>
    <p:sldId id="1002" r:id="rId57"/>
    <p:sldId id="1003" r:id="rId58"/>
    <p:sldId id="1004" r:id="rId59"/>
    <p:sldId id="1021" r:id="rId60"/>
    <p:sldId id="1022" r:id="rId61"/>
    <p:sldId id="1035" r:id="rId62"/>
    <p:sldId id="1024" r:id="rId63"/>
    <p:sldId id="1025" r:id="rId64"/>
    <p:sldId id="1041" r:id="rId65"/>
    <p:sldId id="1026" r:id="rId66"/>
    <p:sldId id="1027" r:id="rId67"/>
    <p:sldId id="1043" r:id="rId68"/>
    <p:sldId id="1042" r:id="rId69"/>
    <p:sldId id="1044" r:id="rId70"/>
    <p:sldId id="1045" r:id="rId71"/>
    <p:sldId id="1050" r:id="rId72"/>
    <p:sldId id="291" r:id="rId73"/>
  </p:sldIdLst>
  <p:sldSz cx="9144000" cy="5143500" type="screen16x9"/>
  <p:notesSz cx="6858000" cy="9144000"/>
  <p:custDataLst>
    <p:tags r:id="rId7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45F02A-5A09-19E7-E3AE-0D17918DCC52}" v="20" dt="2020-06-28T23:09:42.7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13" autoAdjust="0"/>
    <p:restoredTop sz="84965" autoAdjust="0"/>
  </p:normalViewPr>
  <p:slideViewPr>
    <p:cSldViewPr snapToGrid="0" showGuides="1">
      <p:cViewPr varScale="1">
        <p:scale>
          <a:sx n="84" d="100"/>
          <a:sy n="84" d="100"/>
        </p:scale>
        <p:origin x="1308" y="84"/>
      </p:cViewPr>
      <p:guideLst>
        <p:guide orient="horz" pos="1620"/>
        <p:guide pos="336"/>
      </p:guideLst>
    </p:cSldViewPr>
  </p:slideViewPr>
  <p:notesTextViewPr>
    <p:cViewPr>
      <p:scale>
        <a:sx n="3" d="2"/>
        <a:sy n="3" d="2"/>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berto Neves Sudre Filho" userId="S::gilberto.neves@faesa.br::d3375f58-c24b-48d7-baef-871d87266953" providerId="AD" clId="Web-{3445F02A-5A09-19E7-E3AE-0D17918DCC52}"/>
    <pc:docChg chg="modSld">
      <pc:chgData name="Gilberto Neves Sudre Filho" userId="S::gilberto.neves@faesa.br::d3375f58-c24b-48d7-baef-871d87266953" providerId="AD" clId="Web-{3445F02A-5A09-19E7-E3AE-0D17918DCC52}" dt="2020-06-28T23:09:42.746" v="8" actId="1076"/>
      <pc:docMkLst>
        <pc:docMk/>
      </pc:docMkLst>
      <pc:sldChg chg="modSp">
        <pc:chgData name="Gilberto Neves Sudre Filho" userId="S::gilberto.neves@faesa.br::d3375f58-c24b-48d7-baef-871d87266953" providerId="AD" clId="Web-{3445F02A-5A09-19E7-E3AE-0D17918DCC52}" dt="2020-06-28T23:07:37.605" v="0" actId="1076"/>
        <pc:sldMkLst>
          <pc:docMk/>
          <pc:sldMk cId="49223303" sldId="788"/>
        </pc:sldMkLst>
        <pc:graphicFrameChg chg="mod">
          <ac:chgData name="Gilberto Neves Sudre Filho" userId="S::gilberto.neves@faesa.br::d3375f58-c24b-48d7-baef-871d87266953" providerId="AD" clId="Web-{3445F02A-5A09-19E7-E3AE-0D17918DCC52}" dt="2020-06-28T23:07:37.605" v="0" actId="1076"/>
          <ac:graphicFrameMkLst>
            <pc:docMk/>
            <pc:sldMk cId="49223303" sldId="788"/>
            <ac:graphicFrameMk id="2" creationId="{00000000-0000-0000-0000-000000000000}"/>
          </ac:graphicFrameMkLst>
        </pc:graphicFrameChg>
      </pc:sldChg>
      <pc:sldChg chg="modSp">
        <pc:chgData name="Gilberto Neves Sudre Filho" userId="S::gilberto.neves@faesa.br::d3375f58-c24b-48d7-baef-871d87266953" providerId="AD" clId="Web-{3445F02A-5A09-19E7-E3AE-0D17918DCC52}" dt="2020-06-28T23:08:14.871" v="2" actId="1076"/>
        <pc:sldMkLst>
          <pc:docMk/>
          <pc:sldMk cId="3146129458" sldId="932"/>
        </pc:sldMkLst>
        <pc:graphicFrameChg chg="mod">
          <ac:chgData name="Gilberto Neves Sudre Filho" userId="S::gilberto.neves@faesa.br::d3375f58-c24b-48d7-baef-871d87266953" providerId="AD" clId="Web-{3445F02A-5A09-19E7-E3AE-0D17918DCC52}" dt="2020-06-28T23:08:14.871" v="2" actId="1076"/>
          <ac:graphicFrameMkLst>
            <pc:docMk/>
            <pc:sldMk cId="3146129458" sldId="932"/>
            <ac:graphicFrameMk id="2" creationId="{00000000-0000-0000-0000-000000000000}"/>
          </ac:graphicFrameMkLst>
        </pc:graphicFrameChg>
      </pc:sldChg>
      <pc:sldChg chg="modSp">
        <pc:chgData name="Gilberto Neves Sudre Filho" userId="S::gilberto.neves@faesa.br::d3375f58-c24b-48d7-baef-871d87266953" providerId="AD" clId="Web-{3445F02A-5A09-19E7-E3AE-0D17918DCC52}" dt="2020-06-28T23:08:01.167" v="1" actId="1076"/>
        <pc:sldMkLst>
          <pc:docMk/>
          <pc:sldMk cId="109904776" sldId="946"/>
        </pc:sldMkLst>
        <pc:graphicFrameChg chg="mod">
          <ac:chgData name="Gilberto Neves Sudre Filho" userId="S::gilberto.neves@faesa.br::d3375f58-c24b-48d7-baef-871d87266953" providerId="AD" clId="Web-{3445F02A-5A09-19E7-E3AE-0D17918DCC52}" dt="2020-06-28T23:08:01.167" v="1" actId="1076"/>
          <ac:graphicFrameMkLst>
            <pc:docMk/>
            <pc:sldMk cId="109904776" sldId="946"/>
            <ac:graphicFrameMk id="3" creationId="{00000000-0000-0000-0000-000000000000}"/>
          </ac:graphicFrameMkLst>
        </pc:graphicFrameChg>
      </pc:sldChg>
      <pc:sldChg chg="modSp">
        <pc:chgData name="Gilberto Neves Sudre Filho" userId="S::gilberto.neves@faesa.br::d3375f58-c24b-48d7-baef-871d87266953" providerId="AD" clId="Web-{3445F02A-5A09-19E7-E3AE-0D17918DCC52}" dt="2020-06-28T23:08:48.652" v="3" actId="1076"/>
        <pc:sldMkLst>
          <pc:docMk/>
          <pc:sldMk cId="4076195484" sldId="998"/>
        </pc:sldMkLst>
        <pc:spChg chg="mod">
          <ac:chgData name="Gilberto Neves Sudre Filho" userId="S::gilberto.neves@faesa.br::d3375f58-c24b-48d7-baef-871d87266953" providerId="AD" clId="Web-{3445F02A-5A09-19E7-E3AE-0D17918DCC52}" dt="2020-06-28T23:08:48.652" v="3" actId="1076"/>
          <ac:spMkLst>
            <pc:docMk/>
            <pc:sldMk cId="4076195484" sldId="998"/>
            <ac:spMk id="13315" creationId="{00000000-0000-0000-0000-000000000000}"/>
          </ac:spMkLst>
        </pc:spChg>
      </pc:sldChg>
      <pc:sldChg chg="modSp">
        <pc:chgData name="Gilberto Neves Sudre Filho" userId="S::gilberto.neves@faesa.br::d3375f58-c24b-48d7-baef-871d87266953" providerId="AD" clId="Web-{3445F02A-5A09-19E7-E3AE-0D17918DCC52}" dt="2020-06-28T23:09:06.871" v="5" actId="20577"/>
        <pc:sldMkLst>
          <pc:docMk/>
          <pc:sldMk cId="2020466046" sldId="1001"/>
        </pc:sldMkLst>
        <pc:spChg chg="mod">
          <ac:chgData name="Gilberto Neves Sudre Filho" userId="S::gilberto.neves@faesa.br::d3375f58-c24b-48d7-baef-871d87266953" providerId="AD" clId="Web-{3445F02A-5A09-19E7-E3AE-0D17918DCC52}" dt="2020-06-28T23:09:06.871" v="5" actId="20577"/>
          <ac:spMkLst>
            <pc:docMk/>
            <pc:sldMk cId="2020466046" sldId="1001"/>
            <ac:spMk id="13315" creationId="{00000000-0000-0000-0000-000000000000}"/>
          </ac:spMkLst>
        </pc:spChg>
      </pc:sldChg>
      <pc:sldChg chg="modSp">
        <pc:chgData name="Gilberto Neves Sudre Filho" userId="S::gilberto.neves@faesa.br::d3375f58-c24b-48d7-baef-871d87266953" providerId="AD" clId="Web-{3445F02A-5A09-19E7-E3AE-0D17918DCC52}" dt="2020-06-28T23:09:25.355" v="6" actId="14100"/>
        <pc:sldMkLst>
          <pc:docMk/>
          <pc:sldMk cId="2564547440" sldId="1025"/>
        </pc:sldMkLst>
        <pc:spChg chg="mod">
          <ac:chgData name="Gilberto Neves Sudre Filho" userId="S::gilberto.neves@faesa.br::d3375f58-c24b-48d7-baef-871d87266953" providerId="AD" clId="Web-{3445F02A-5A09-19E7-E3AE-0D17918DCC52}" dt="2020-06-28T23:09:25.355" v="6" actId="14100"/>
          <ac:spMkLst>
            <pc:docMk/>
            <pc:sldMk cId="2564547440" sldId="1025"/>
            <ac:spMk id="13314" creationId="{00000000-0000-0000-0000-000000000000}"/>
          </ac:spMkLst>
        </pc:spChg>
      </pc:sldChg>
      <pc:sldChg chg="modSp">
        <pc:chgData name="Gilberto Neves Sudre Filho" userId="S::gilberto.neves@faesa.br::d3375f58-c24b-48d7-baef-871d87266953" providerId="AD" clId="Web-{3445F02A-5A09-19E7-E3AE-0D17918DCC52}" dt="2020-06-28T23:09:42.746" v="8" actId="1076"/>
        <pc:sldMkLst>
          <pc:docMk/>
          <pc:sldMk cId="2429297576" sldId="1058"/>
        </pc:sldMkLst>
        <pc:spChg chg="mod">
          <ac:chgData name="Gilberto Neves Sudre Filho" userId="S::gilberto.neves@faesa.br::d3375f58-c24b-48d7-baef-871d87266953" providerId="AD" clId="Web-{3445F02A-5A09-19E7-E3AE-0D17918DCC52}" dt="2020-06-28T23:09:42.746" v="8" actId="1076"/>
          <ac:spMkLst>
            <pc:docMk/>
            <pc:sldMk cId="2429297576" sldId="1058"/>
            <ac:spMk id="819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5/31/2024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‹nº›</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pt-BR" b="0"/>
              <a:t>Programa da Cisco Networking Academy</a:t>
            </a:r>
          </a:p>
          <a:p>
            <a:pPr rtl="0">
              <a:buFontTx/>
              <a:buNone/>
            </a:pPr>
            <a:r>
              <a:rPr lang="pt-BR" b="0"/>
              <a:t>Introdução às redes v7.0 (ITN)</a:t>
            </a:r>
          </a:p>
          <a:p>
            <a:pPr rtl="0">
              <a:buFontTx/>
              <a:buNone/>
            </a:pPr>
            <a:r>
              <a:rPr lang="pt-BR" sz="1200" b="0"/>
              <a:t>Módulo 1: As redes de hoje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pt-BR" b="0"/>
              <a:t>Programa da Cisco Networking Academy</a:t>
            </a:r>
          </a:p>
          <a:p>
            <a:pPr rtl="0">
              <a:buFontTx/>
              <a:buNone/>
            </a:pPr>
            <a:r>
              <a:rPr lang="pt-BR" b="0"/>
              <a:t>Introdução às redes v7.0 (ITN)</a:t>
            </a:r>
          </a:p>
          <a:p>
            <a:pPr rtl="0">
              <a:buFontTx/>
              <a:buNone/>
            </a:pPr>
            <a:r>
              <a:rPr lang="pt-BR" sz="1200" b="0"/>
              <a:t>Módulo 1: As redes </a:t>
            </a:r>
            <a:r>
              <a:rPr lang="pt-BR" sz="1200" b="0" baseline="0"/>
              <a:t>de hoje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13</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200" b="0"/>
              <a:t>1 – As redes de hoje</a:t>
            </a:r>
          </a:p>
          <a:p>
            <a:pPr rtl="0"/>
            <a:r>
              <a:rPr lang="pt-BR"/>
              <a:t>1.0.2 - O que aprenderei a fazer neste módulo?</a:t>
            </a:r>
          </a:p>
        </p:txBody>
      </p:sp>
    </p:spTree>
    <p:extLst>
      <p:ext uri="{BB962C8B-B14F-4D97-AF65-F5344CB8AC3E}">
        <p14:creationId xmlns:p14="http://schemas.microsoft.com/office/powerpoint/2010/main" val="1587924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pt-BR" sz="1200" b="0"/>
              <a:t>1 – As redes de hoje</a:t>
            </a:r>
          </a:p>
          <a:p>
            <a:pPr rtl="0">
              <a:buFontTx/>
              <a:buNone/>
            </a:pPr>
            <a:r>
              <a:rPr lang="pt-BR" sz="1200" b="0"/>
              <a:t>1.1 - As redes</a:t>
            </a:r>
            <a:r>
              <a:rPr lang="pt-BR" sz="1200" b="0" baseline="0"/>
              <a:t> afetam nossas vidas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15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1.1 - As redes afetam nossas vidas</a:t>
            </a:r>
          </a:p>
          <a:p>
            <a:pPr rtl="0">
              <a:lnSpc>
                <a:spcPct val="80000"/>
              </a:lnSpc>
              <a:buFontTx/>
              <a:buNone/>
            </a:pPr>
            <a:r>
              <a:rPr lang="pt-BR" sz="1200" kern="1200">
                <a:solidFill>
                  <a:schemeClr val="tx1"/>
                </a:solidFill>
                <a:latin typeface="Arial" charset="0"/>
                <a:ea typeface="ＭＳ Ｐゴシック" charset="0"/>
                <a:cs typeface="ＭＳ Ｐゴシック" charset="0"/>
              </a:rPr>
              <a:t>1.1.1 — </a:t>
            </a:r>
            <a:r>
              <a:rPr lang="pt-BR"/>
              <a:t>Redes nos conectam</a:t>
            </a:r>
          </a:p>
        </p:txBody>
      </p:sp>
    </p:spTree>
    <p:extLst>
      <p:ext uri="{BB962C8B-B14F-4D97-AF65-F5344CB8AC3E}">
        <p14:creationId xmlns:p14="http://schemas.microsoft.com/office/powerpoint/2010/main" val="3525190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16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1.1 - As redes afetam nossas vidas</a:t>
            </a:r>
          </a:p>
          <a:p>
            <a:pPr rtl="0">
              <a:lnSpc>
                <a:spcPct val="80000"/>
              </a:lnSpc>
              <a:buFontTx/>
              <a:buNone/>
            </a:pPr>
            <a:r>
              <a:rPr lang="pt-BR" sz="1200" kern="1200">
                <a:solidFill>
                  <a:schemeClr val="tx1"/>
                </a:solidFill>
                <a:latin typeface="Arial" charset="0"/>
                <a:ea typeface="ＭＳ Ｐゴシック" charset="0"/>
                <a:cs typeface="ＭＳ Ｐゴシック" charset="0"/>
              </a:rPr>
              <a:t>1.1.2 – </a:t>
            </a:r>
            <a:r>
              <a:rPr lang="pt-BR"/>
              <a:t>Vídeo - A experiência de aprendizado da Cisco Networking Academy</a:t>
            </a:r>
          </a:p>
        </p:txBody>
      </p:sp>
    </p:spTree>
    <p:extLst>
      <p:ext uri="{BB962C8B-B14F-4D97-AF65-F5344CB8AC3E}">
        <p14:creationId xmlns:p14="http://schemas.microsoft.com/office/powerpoint/2010/main" val="3070550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17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1.1 - As redes afetam nossas vidas</a:t>
            </a:r>
          </a:p>
          <a:p>
            <a:pPr rtl="0">
              <a:lnSpc>
                <a:spcPct val="80000"/>
              </a:lnSpc>
              <a:buFontTx/>
              <a:buNone/>
            </a:pPr>
            <a:r>
              <a:rPr lang="pt-BR">
                <a:latin typeface="Arial" charset="0"/>
              </a:rPr>
              <a:t>1.1.3</a:t>
            </a:r>
            <a:r>
              <a:rPr lang="pt-BR" baseline="0">
                <a:latin typeface="Arial" charset="0"/>
              </a:rPr>
              <a:t> Sem Fronteiras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1.2 - Componentes</a:t>
            </a:r>
            <a:r>
              <a:rPr lang="pt-BR" sz="1200" kern="1200" baseline="0">
                <a:solidFill>
                  <a:schemeClr val="tx1"/>
                </a:solidFill>
                <a:latin typeface="Arial" charset="0"/>
                <a:ea typeface="ＭＳ Ｐゴシック" charset="0"/>
                <a:cs typeface="ＭＳ Ｐゴシック" charset="0"/>
              </a:rPr>
              <a:t> de rede</a:t>
            </a:r>
          </a:p>
        </p:txBody>
      </p:sp>
      <p:sp>
        <p:nvSpPr>
          <p:cNvPr id="4" name="Slide Number Placeholder 3"/>
          <p:cNvSpPr>
            <a:spLocks noGrp="1"/>
          </p:cNvSpPr>
          <p:nvPr>
            <p:ph type="sldNum" sz="quarter" idx="10"/>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19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1.2 - Componentes</a:t>
            </a:r>
            <a:r>
              <a:rPr lang="pt-BR" sz="1200" kern="1200" baseline="0">
                <a:solidFill>
                  <a:schemeClr val="tx1"/>
                </a:solidFill>
                <a:latin typeface="Arial" charset="0"/>
                <a:ea typeface="ＭＳ Ｐゴシック" charset="0"/>
                <a:cs typeface="ＭＳ Ｐゴシック" charset="0"/>
              </a:rPr>
              <a:t> de rede</a:t>
            </a:r>
          </a:p>
          <a:p>
            <a:pPr rtl="0">
              <a:lnSpc>
                <a:spcPct val="80000"/>
              </a:lnSpc>
              <a:buFontTx/>
              <a:buNone/>
            </a:pPr>
            <a:r>
              <a:rPr lang="pt-BR" sz="1200" kern="1200">
                <a:solidFill>
                  <a:schemeClr val="tx1"/>
                </a:solidFill>
                <a:latin typeface="Arial" charset="0"/>
                <a:ea typeface="ＭＳ Ｐゴシック" charset="0"/>
                <a:cs typeface="ＭＳ Ｐゴシック" charset="0"/>
              </a:rPr>
              <a:t>1.2.1— Funções de host</a:t>
            </a:r>
          </a:p>
        </p:txBody>
      </p:sp>
    </p:spTree>
    <p:extLst>
      <p:ext uri="{BB962C8B-B14F-4D97-AF65-F5344CB8AC3E}">
        <p14:creationId xmlns:p14="http://schemas.microsoft.com/office/powerpoint/2010/main" val="342755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20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1.2 - Componentes</a:t>
            </a:r>
            <a:r>
              <a:rPr lang="pt-BR" sz="1200" kern="1200" baseline="0">
                <a:solidFill>
                  <a:schemeClr val="tx1"/>
                </a:solidFill>
                <a:latin typeface="Arial" charset="0"/>
                <a:ea typeface="ＭＳ Ｐゴシック" charset="0"/>
                <a:cs typeface="ＭＳ Ｐゴシック" charset="0"/>
              </a:rPr>
              <a:t> de rede</a:t>
            </a:r>
          </a:p>
          <a:p>
            <a:pPr marL="0" marR="0" lvl="0" indent="0" algn="l" defTabSz="457200" rtl="0" eaLnBrk="1" fontAlgn="auto" latinLnBrk="0" hangingPunct="1">
              <a:lnSpc>
                <a:spcPct val="80000"/>
              </a:lnSpc>
              <a:spcBef>
                <a:spcPts val="0"/>
              </a:spcBef>
              <a:spcAft>
                <a:spcPts val="0"/>
              </a:spcAft>
              <a:buClrTx/>
              <a:buSzTx/>
              <a:buFontTx/>
              <a:buNone/>
              <a:tabLst/>
              <a:defRPr/>
            </a:pPr>
            <a:r>
              <a:rPr lang="pt-BR" sz="1200" kern="1200">
                <a:solidFill>
                  <a:schemeClr val="tx1"/>
                </a:solidFill>
                <a:latin typeface="Arial" charset="0"/>
                <a:ea typeface="ＭＳ Ｐゴシック" charset="0"/>
                <a:cs typeface="ＭＳ Ｐゴシック" charset="0"/>
              </a:rPr>
              <a:t>1.2.2 - Ponto a ponto</a:t>
            </a:r>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21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1.2 - Componentes</a:t>
            </a:r>
            <a:r>
              <a:rPr lang="pt-BR" sz="1200" kern="1200" baseline="0">
                <a:solidFill>
                  <a:schemeClr val="tx1"/>
                </a:solidFill>
                <a:latin typeface="Arial" charset="0"/>
                <a:ea typeface="ＭＳ Ｐゴシック" charset="0"/>
                <a:cs typeface="ＭＳ Ｐゴシック" charset="0"/>
              </a:rPr>
              <a:t> de rede</a:t>
            </a:r>
          </a:p>
          <a:p>
            <a:pPr marL="0" marR="0" lvl="0" indent="0" algn="l" defTabSz="457200" rtl="0" eaLnBrk="1" fontAlgn="auto" latinLnBrk="0" hangingPunct="1">
              <a:lnSpc>
                <a:spcPct val="80000"/>
              </a:lnSpc>
              <a:spcBef>
                <a:spcPts val="0"/>
              </a:spcBef>
              <a:spcAft>
                <a:spcPts val="0"/>
              </a:spcAft>
              <a:buClrTx/>
              <a:buSzTx/>
              <a:buFontTx/>
              <a:buNone/>
              <a:tabLst/>
              <a:defRPr/>
            </a:pPr>
            <a:r>
              <a:rPr lang="pt-BR" sz="1200" kern="1200">
                <a:solidFill>
                  <a:schemeClr val="tx1"/>
                </a:solidFill>
                <a:latin typeface="Arial" charset="0"/>
                <a:ea typeface="ＭＳ Ｐゴシック" charset="0"/>
                <a:cs typeface="ＭＳ Ｐゴシック" charset="0"/>
              </a:rPr>
              <a:t>1.2.3 — Dispositivos finais</a:t>
            </a:r>
          </a:p>
        </p:txBody>
      </p:sp>
    </p:spTree>
    <p:extLst>
      <p:ext uri="{BB962C8B-B14F-4D97-AF65-F5344CB8AC3E}">
        <p14:creationId xmlns:p14="http://schemas.microsoft.com/office/powerpoint/2010/main" val="342755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2</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1.2 - Componentes</a:t>
            </a:r>
            <a:r>
              <a:rPr lang="pt-BR" sz="1200" kern="1200" baseline="0">
                <a:solidFill>
                  <a:schemeClr val="tx1"/>
                </a:solidFill>
                <a:latin typeface="Arial" charset="0"/>
                <a:ea typeface="ＭＳ Ｐゴシック" charset="0"/>
                <a:cs typeface="ＭＳ Ｐゴシック" charset="0"/>
              </a:rPr>
              <a:t> de rede</a:t>
            </a:r>
          </a:p>
          <a:p>
            <a:pPr marL="0" marR="0" lvl="0" indent="0" algn="l" defTabSz="457200" rtl="0" eaLnBrk="1" fontAlgn="auto" latinLnBrk="0" hangingPunct="1">
              <a:lnSpc>
                <a:spcPct val="80000"/>
              </a:lnSpc>
              <a:spcBef>
                <a:spcPts val="0"/>
              </a:spcBef>
              <a:spcAft>
                <a:spcPts val="0"/>
              </a:spcAft>
              <a:buClrTx/>
              <a:buSzTx/>
              <a:buFontTx/>
              <a:buNone/>
              <a:tabLst/>
              <a:defRPr/>
            </a:pPr>
            <a:r>
              <a:rPr lang="pt-BR" sz="1200" kern="1200">
                <a:solidFill>
                  <a:schemeClr val="tx1"/>
                </a:solidFill>
                <a:latin typeface="Arial" charset="0"/>
                <a:ea typeface="ＭＳ Ｐゴシック" charset="0"/>
                <a:cs typeface="ＭＳ Ｐゴシック" charset="0"/>
              </a:rPr>
              <a:t>1.2.4 – </a:t>
            </a:r>
            <a:r>
              <a:rPr lang="pt-BR"/>
              <a:t>Dispositivos de rede intermediários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22</a:t>
            </a:fld>
            <a:endParaRPr>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23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1.2 - Componentes</a:t>
            </a:r>
            <a:r>
              <a:rPr lang="pt-BR" sz="1200" kern="1200" baseline="0">
                <a:solidFill>
                  <a:schemeClr val="tx1"/>
                </a:solidFill>
                <a:latin typeface="Arial" charset="0"/>
                <a:ea typeface="ＭＳ Ｐゴシック" charset="0"/>
                <a:cs typeface="ＭＳ Ｐゴシック" charset="0"/>
              </a:rPr>
              <a:t> de rede</a:t>
            </a:r>
          </a:p>
          <a:p>
            <a:pPr marL="0" marR="0" lvl="0" indent="0" algn="l" defTabSz="457200" rtl="0" eaLnBrk="1" fontAlgn="auto" latinLnBrk="0" hangingPunct="1">
              <a:lnSpc>
                <a:spcPct val="80000"/>
              </a:lnSpc>
              <a:spcBef>
                <a:spcPts val="0"/>
              </a:spcBef>
              <a:spcAft>
                <a:spcPts val="0"/>
              </a:spcAft>
              <a:buClrTx/>
              <a:buSzTx/>
              <a:buFontTx/>
              <a:buNone/>
              <a:tabLst/>
              <a:defRPr/>
            </a:pPr>
            <a:r>
              <a:rPr lang="pt-BR" sz="1200" kern="1200">
                <a:solidFill>
                  <a:schemeClr val="tx1"/>
                </a:solidFill>
                <a:latin typeface="Arial" charset="0"/>
                <a:ea typeface="ＭＳ Ｐゴシック" charset="0"/>
                <a:cs typeface="ＭＳ Ｐゴシック" charset="0"/>
              </a:rPr>
              <a:t>1.2.5 — </a:t>
            </a:r>
            <a:r>
              <a:rPr lang="pt-BR"/>
              <a:t>Mídia de rede</a:t>
            </a:r>
          </a:p>
          <a:p>
            <a:pPr marL="0" marR="0" lvl="0" indent="0" algn="l" defTabSz="457200" rtl="0" eaLnBrk="1" fontAlgn="auto" latinLnBrk="0" hangingPunct="1">
              <a:lnSpc>
                <a:spcPct val="80000"/>
              </a:lnSpc>
              <a:spcBef>
                <a:spcPts val="0"/>
              </a:spcBef>
              <a:spcAft>
                <a:spcPts val="0"/>
              </a:spcAft>
              <a:buClrTx/>
              <a:buSzTx/>
              <a:buFontTx/>
              <a:buNone/>
              <a:tabLst/>
              <a:defRPr/>
            </a:pPr>
            <a:r>
              <a:rPr lang="pt-BR" sz="1200">
                <a:effectLst/>
              </a:rPr>
              <a:t>1.2.6 - Verifique sua compreensão - Componentes de rede</a:t>
            </a:r>
          </a:p>
        </p:txBody>
      </p:sp>
    </p:spTree>
    <p:extLst>
      <p:ext uri="{BB962C8B-B14F-4D97-AF65-F5344CB8AC3E}">
        <p14:creationId xmlns:p14="http://schemas.microsoft.com/office/powerpoint/2010/main" val="342755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1.3 – </a:t>
            </a:r>
            <a:r>
              <a:rPr lang="pt-BR" sz="1200">
                <a:solidFill>
                  <a:schemeClr val="accent5">
                    <a:lumMod val="40000"/>
                    <a:lumOff val="60000"/>
                  </a:schemeClr>
                </a:solidFill>
              </a:rPr>
              <a:t>Representações e topologias de rede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24</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1.3 – </a:t>
            </a:r>
            <a:r>
              <a:rPr lang="pt-BR" sz="1200">
                <a:solidFill>
                  <a:schemeClr val="accent5">
                    <a:lumMod val="40000"/>
                    <a:lumOff val="60000"/>
                  </a:schemeClr>
                </a:solidFill>
              </a:rPr>
              <a:t>Representações e topologias de rede</a:t>
            </a:r>
          </a:p>
          <a:p>
            <a:pPr rtl="0">
              <a:lnSpc>
                <a:spcPct val="80000"/>
              </a:lnSpc>
              <a:buFontTx/>
              <a:buNone/>
            </a:pPr>
            <a:r>
              <a:rPr lang="pt-BR">
                <a:latin typeface="Arial" charset="0"/>
              </a:rPr>
              <a:t>1.3.1 – Representações</a:t>
            </a:r>
            <a:r>
              <a:rPr lang="pt-BR" baseline="0">
                <a:latin typeface="Arial" charset="0"/>
              </a:rPr>
              <a:t> de Rede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25</a:t>
            </a:fld>
            <a:endParaRPr>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1.3 – </a:t>
            </a:r>
            <a:r>
              <a:rPr lang="pt-BR" sz="1200">
                <a:solidFill>
                  <a:schemeClr val="accent5">
                    <a:lumMod val="40000"/>
                    <a:lumOff val="60000"/>
                  </a:schemeClr>
                </a:solidFill>
              </a:rPr>
              <a:t>Representações e topologias de rede</a:t>
            </a:r>
          </a:p>
          <a:p>
            <a:pPr rtl="0">
              <a:lnSpc>
                <a:spcPct val="80000"/>
              </a:lnSpc>
              <a:buFontTx/>
              <a:buNone/>
            </a:pPr>
            <a:r>
              <a:rPr lang="pt-BR">
                <a:latin typeface="Arial" charset="0"/>
              </a:rPr>
              <a:t>1.3.2 - Diagramas de topologia</a:t>
            </a:r>
          </a:p>
          <a:p>
            <a:pPr marL="0" marR="0" lvl="0" indent="0" algn="l" defTabSz="457200" rtl="0" eaLnBrk="1" fontAlgn="auto" latinLnBrk="0" hangingPunct="1">
              <a:lnSpc>
                <a:spcPct val="80000"/>
              </a:lnSpc>
              <a:spcBef>
                <a:spcPts val="0"/>
              </a:spcBef>
              <a:spcAft>
                <a:spcPts val="0"/>
              </a:spcAft>
              <a:buClrTx/>
              <a:buSzTx/>
              <a:buFontTx/>
              <a:buNone/>
              <a:tabLst/>
              <a:defRPr/>
            </a:pPr>
            <a:r>
              <a:rPr lang="pt-BR" sz="1200">
                <a:effectLst/>
              </a:rPr>
              <a:t>1.3.3 — Verifique o seu entendimento — Representação e topologias de rede</a:t>
            </a:r>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26</a:t>
            </a:fld>
            <a:endParaRPr>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1.4 – </a:t>
            </a:r>
            <a:r>
              <a:rPr lang="pt-BR" sz="1200">
                <a:solidFill>
                  <a:schemeClr val="accent5">
                    <a:lumMod val="40000"/>
                    <a:lumOff val="60000"/>
                  </a:schemeClr>
                </a:solidFill>
              </a:rPr>
              <a:t>Tipos comuns de redes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27</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1.4 – </a:t>
            </a:r>
            <a:r>
              <a:rPr lang="pt-BR" sz="1200">
                <a:solidFill>
                  <a:schemeClr val="accent5">
                    <a:lumMod val="40000"/>
                    <a:lumOff val="60000"/>
                  </a:schemeClr>
                </a:solidFill>
              </a:rPr>
              <a:t>Tipos comuns de redes</a:t>
            </a:r>
          </a:p>
          <a:p>
            <a:pPr rtl="0"/>
            <a:r>
              <a:rPr lang="pt-BR"/>
              <a:t>1.4.1</a:t>
            </a:r>
            <a:r>
              <a:rPr lang="pt-BR" baseline="0"/>
              <a:t> – Redes de vários tamanhos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28</a:t>
            </a:fld>
            <a:endParaRPr>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29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1.4 – </a:t>
            </a:r>
            <a:r>
              <a:rPr lang="pt-BR" sz="1200">
                <a:solidFill>
                  <a:schemeClr val="accent5">
                    <a:lumMod val="40000"/>
                    <a:lumOff val="60000"/>
                  </a:schemeClr>
                </a:solidFill>
              </a:rPr>
              <a:t>Tipos comuns de redes</a:t>
            </a:r>
          </a:p>
          <a:p>
            <a:pPr rtl="0"/>
            <a:r>
              <a:rPr lang="pt-BR"/>
              <a:t>1.4.2</a:t>
            </a:r>
            <a:r>
              <a:rPr lang="pt-BR" baseline="0"/>
              <a:t> – </a:t>
            </a:r>
            <a:r>
              <a:rPr lang="pt-BR"/>
              <a:t>LANs e WANs</a:t>
            </a:r>
          </a:p>
        </p:txBody>
      </p:sp>
    </p:spTree>
    <p:extLst>
      <p:ext uri="{BB962C8B-B14F-4D97-AF65-F5344CB8AC3E}">
        <p14:creationId xmlns:p14="http://schemas.microsoft.com/office/powerpoint/2010/main" val="342755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1.4 – </a:t>
            </a:r>
            <a:r>
              <a:rPr lang="pt-BR" sz="1200">
                <a:solidFill>
                  <a:schemeClr val="accent5">
                    <a:lumMod val="40000"/>
                    <a:lumOff val="60000"/>
                  </a:schemeClr>
                </a:solidFill>
              </a:rPr>
              <a:t>Tipos comuns de redes</a:t>
            </a:r>
          </a:p>
          <a:p>
            <a:pPr rtl="0"/>
            <a:r>
              <a:rPr lang="pt-BR"/>
              <a:t>1.4.2</a:t>
            </a:r>
            <a:r>
              <a:rPr lang="pt-BR" baseline="0"/>
              <a:t> — </a:t>
            </a:r>
            <a:r>
              <a:rPr lang="pt-BR"/>
              <a:t>LANs e WANs (cont.)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30</a:t>
            </a:fld>
            <a:endParaRPr>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1.4 – </a:t>
            </a:r>
            <a:r>
              <a:rPr lang="pt-BR" sz="1200">
                <a:solidFill>
                  <a:schemeClr val="accent5">
                    <a:lumMod val="40000"/>
                    <a:lumOff val="60000"/>
                  </a:schemeClr>
                </a:solidFill>
              </a:rPr>
              <a:t>Tipos comuns de redes</a:t>
            </a:r>
          </a:p>
          <a:p>
            <a:pPr rtl="0"/>
            <a:r>
              <a:rPr lang="pt-BR"/>
              <a:t>1.4.3</a:t>
            </a:r>
            <a:r>
              <a:rPr lang="pt-BR" baseline="0"/>
              <a:t> — </a:t>
            </a:r>
            <a:r>
              <a:rPr lang="pt-BR">
                <a:latin typeface="Arial" charset="0"/>
              </a:rPr>
              <a:t>A </a:t>
            </a:r>
            <a:r>
              <a:rPr lang="pt-BR" baseline="0">
                <a:latin typeface="Arial" charset="0"/>
              </a:rPr>
              <a:t> Internet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31</a:t>
            </a:fld>
            <a:endParaRPr>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a:t>5</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1.4 – </a:t>
            </a:r>
            <a:r>
              <a:rPr lang="pt-BR" sz="1200">
                <a:solidFill>
                  <a:schemeClr val="accent5">
                    <a:lumMod val="40000"/>
                    <a:lumOff val="60000"/>
                  </a:schemeClr>
                </a:solidFill>
              </a:rPr>
              <a:t>Tipos comuns de redes</a:t>
            </a:r>
          </a:p>
          <a:p>
            <a:pPr rtl="0"/>
            <a:r>
              <a:rPr lang="pt-BR"/>
              <a:t>1.4.4</a:t>
            </a:r>
            <a:r>
              <a:rPr lang="pt-BR" baseline="0"/>
              <a:t> </a:t>
            </a:r>
            <a:r>
              <a:rPr lang="pt-BR">
                <a:latin typeface="Arial" charset="0"/>
              </a:rPr>
              <a:t>– Intranets</a:t>
            </a:r>
            <a:r>
              <a:rPr lang="pt-BR" baseline="0">
                <a:latin typeface="Arial" charset="0"/>
              </a:rPr>
              <a:t> e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pt-BR" sz="1200">
                <a:effectLst/>
              </a:rPr>
              <a:t>1.4.5 - Verifique sua compreensão - Tipos comuns de redes</a:t>
            </a:r>
          </a:p>
          <a:p>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32</a:t>
            </a:fld>
            <a:endParaRPr>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1.5 – </a:t>
            </a:r>
            <a:r>
              <a:rPr lang="pt-BR" sz="1200">
                <a:solidFill>
                  <a:schemeClr val="accent5">
                    <a:lumMod val="40000"/>
                    <a:lumOff val="60000"/>
                  </a:schemeClr>
                </a:solidFill>
              </a:rPr>
              <a:t>Conexões à Internet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33</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1.5 – </a:t>
            </a:r>
            <a:r>
              <a:rPr lang="pt-BR" sz="1200">
                <a:solidFill>
                  <a:schemeClr val="accent5">
                    <a:lumMod val="40000"/>
                    <a:lumOff val="60000"/>
                  </a:schemeClr>
                </a:solidFill>
              </a:rPr>
              <a:t>Conexões à Internet</a:t>
            </a:r>
          </a:p>
          <a:p>
            <a:pPr rtl="0">
              <a:lnSpc>
                <a:spcPct val="80000"/>
              </a:lnSpc>
              <a:buFontTx/>
              <a:buNone/>
            </a:pPr>
            <a:r>
              <a:rPr lang="pt-BR">
                <a:latin typeface="Arial" charset="0"/>
              </a:rPr>
              <a:t>1.5.1 – Tecnologias de acesso à internet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34</a:t>
            </a:fld>
            <a:endParaRPr>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1.5 – </a:t>
            </a:r>
            <a:r>
              <a:rPr lang="pt-BR" sz="1200">
                <a:solidFill>
                  <a:schemeClr val="accent5">
                    <a:lumMod val="40000"/>
                    <a:lumOff val="60000"/>
                  </a:schemeClr>
                </a:solidFill>
              </a:rPr>
              <a:t>Conexões à Internet</a:t>
            </a:r>
          </a:p>
          <a:p>
            <a:pPr rtl="0">
              <a:lnSpc>
                <a:spcPct val="80000"/>
              </a:lnSpc>
              <a:buFontTx/>
              <a:buNone/>
            </a:pPr>
            <a:r>
              <a:rPr lang="pt-BR">
                <a:latin typeface="Arial" charset="0"/>
              </a:rPr>
              <a:t>1.5.2 – Conexões com a Internet para residências e pequenos escritórios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35</a:t>
            </a:fld>
            <a:endParaRPr>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1.5 – </a:t>
            </a:r>
            <a:r>
              <a:rPr lang="pt-BR" sz="1200">
                <a:solidFill>
                  <a:schemeClr val="accent5">
                    <a:lumMod val="40000"/>
                    <a:lumOff val="60000"/>
                  </a:schemeClr>
                </a:solidFill>
              </a:rPr>
              <a:t>Conexões à Internet</a:t>
            </a:r>
          </a:p>
          <a:p>
            <a:pPr rtl="0">
              <a:lnSpc>
                <a:spcPct val="80000"/>
              </a:lnSpc>
              <a:buFontTx/>
              <a:buNone/>
            </a:pPr>
            <a:r>
              <a:rPr lang="pt-BR">
                <a:latin typeface="Arial" charset="0"/>
              </a:rPr>
              <a:t>1.5.3 – Conexões corporativas com a Internet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36</a:t>
            </a:fld>
            <a:endParaRPr>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1.5 – </a:t>
            </a:r>
            <a:r>
              <a:rPr lang="pt-BR" sz="1200">
                <a:solidFill>
                  <a:schemeClr val="accent5">
                    <a:lumMod val="40000"/>
                    <a:lumOff val="60000"/>
                  </a:schemeClr>
                </a:solidFill>
              </a:rPr>
              <a:t>Conexões à Internet</a:t>
            </a:r>
          </a:p>
          <a:p>
            <a:pPr rtl="0">
              <a:lnSpc>
                <a:spcPct val="80000"/>
              </a:lnSpc>
              <a:buFontTx/>
              <a:buNone/>
            </a:pPr>
            <a:r>
              <a:rPr lang="pt-BR">
                <a:latin typeface="Arial" charset="0"/>
              </a:rPr>
              <a:t>1.5.5 - A rede convergente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37</a:t>
            </a:fld>
            <a:endParaRPr>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1.5 – </a:t>
            </a:r>
            <a:r>
              <a:rPr lang="pt-BR" sz="1200">
                <a:solidFill>
                  <a:schemeClr val="accent5">
                    <a:lumMod val="40000"/>
                    <a:lumOff val="60000"/>
                  </a:schemeClr>
                </a:solidFill>
              </a:rPr>
              <a:t>Conexões à Internet</a:t>
            </a:r>
          </a:p>
          <a:p>
            <a:pPr rtl="0">
              <a:lnSpc>
                <a:spcPct val="80000"/>
              </a:lnSpc>
              <a:buFontTx/>
              <a:buNone/>
            </a:pPr>
            <a:r>
              <a:rPr lang="pt-BR">
                <a:latin typeface="Arial" charset="0"/>
              </a:rPr>
              <a:t>1.5.5 — A Rede Convergente (Cont.)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38</a:t>
            </a:fld>
            <a:endParaRPr>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1.5 – </a:t>
            </a:r>
            <a:r>
              <a:rPr lang="pt-BR" sz="1200">
                <a:solidFill>
                  <a:schemeClr val="accent5">
                    <a:lumMod val="40000"/>
                    <a:lumOff val="60000"/>
                  </a:schemeClr>
                </a:solidFill>
              </a:rPr>
              <a:t>Conexões à Internet</a:t>
            </a:r>
          </a:p>
          <a:p>
            <a:pPr rtl="0">
              <a:lnSpc>
                <a:spcPct val="80000"/>
              </a:lnSpc>
              <a:buFontTx/>
              <a:buNone/>
            </a:pPr>
            <a:r>
              <a:rPr lang="pt-BR">
                <a:latin typeface="Arial" charset="0"/>
              </a:rPr>
              <a:t>1.5.5 – </a:t>
            </a:r>
            <a:r>
              <a:rPr lang="pt-BR"/>
              <a:t>Vídeo - Baixe e instale o Packet Tracer</a:t>
            </a:r>
          </a:p>
        </p:txBody>
      </p:sp>
      <p:sp>
        <p:nvSpPr>
          <p:cNvPr id="4" name="Slide Number Placeholder 3"/>
          <p:cNvSpPr>
            <a:spLocks noGrp="1"/>
          </p:cNvSpPr>
          <p:nvPr>
            <p:ph type="sldNum" sz="quarter" idx="10"/>
          </p:nvPr>
        </p:nvSpPr>
        <p:spPr/>
        <p:txBody>
          <a:bodyPr/>
          <a:lstStyle/>
          <a:p>
            <a:pPr rtl="0"/>
            <a:fld id="{5641018C-6CAF-B84E-B92C-ECB119457FBA}" type="slidenum">
              <a:rPr/>
              <a:t>39</a:t>
            </a:fld>
            <a:endParaRPr/>
          </a:p>
        </p:txBody>
      </p:sp>
    </p:spTree>
    <p:extLst>
      <p:ext uri="{BB962C8B-B14F-4D97-AF65-F5344CB8AC3E}">
        <p14:creationId xmlns:p14="http://schemas.microsoft.com/office/powerpoint/2010/main" val="1686244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1.5 – </a:t>
            </a:r>
            <a:r>
              <a:rPr lang="pt-BR" sz="1200">
                <a:solidFill>
                  <a:schemeClr val="accent5">
                    <a:lumMod val="40000"/>
                    <a:lumOff val="60000"/>
                  </a:schemeClr>
                </a:solidFill>
              </a:rPr>
              <a:t>Conexões à Internet</a:t>
            </a:r>
          </a:p>
          <a:p>
            <a:pPr rtl="0">
              <a:lnSpc>
                <a:spcPct val="80000"/>
              </a:lnSpc>
              <a:buFontTx/>
              <a:buNone/>
            </a:pPr>
            <a:r>
              <a:rPr lang="pt-BR">
                <a:latin typeface="Arial" charset="0"/>
              </a:rPr>
              <a:t>1.5.6 — </a:t>
            </a:r>
            <a:r>
              <a:rPr lang="pt-BR"/>
              <a:t>Vídeo — Introdução ao Cisco Packet Tracer</a:t>
            </a:r>
          </a:p>
        </p:txBody>
      </p:sp>
      <p:sp>
        <p:nvSpPr>
          <p:cNvPr id="4" name="Slide Number Placeholder 3"/>
          <p:cNvSpPr>
            <a:spLocks noGrp="1"/>
          </p:cNvSpPr>
          <p:nvPr>
            <p:ph type="sldNum" sz="quarter" idx="10"/>
          </p:nvPr>
        </p:nvSpPr>
        <p:spPr/>
        <p:txBody>
          <a:bodyPr/>
          <a:lstStyle/>
          <a:p>
            <a:pPr rtl="0"/>
            <a:fld id="{5641018C-6CAF-B84E-B92C-ECB119457FBA}" type="slidenum">
              <a:rPr/>
              <a:t>40</a:t>
            </a:fld>
            <a:endParaRPr/>
          </a:p>
        </p:txBody>
      </p:sp>
    </p:spTree>
    <p:extLst>
      <p:ext uri="{BB962C8B-B14F-4D97-AF65-F5344CB8AC3E}">
        <p14:creationId xmlns:p14="http://schemas.microsoft.com/office/powerpoint/2010/main" val="127313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1.5 – </a:t>
            </a:r>
            <a:r>
              <a:rPr lang="pt-BR" sz="1200">
                <a:solidFill>
                  <a:schemeClr val="accent5">
                    <a:lumMod val="40000"/>
                    <a:lumOff val="60000"/>
                  </a:schemeClr>
                </a:solidFill>
              </a:rPr>
              <a:t>Conexões à Internet</a:t>
            </a:r>
          </a:p>
          <a:p>
            <a:pPr rtl="0">
              <a:lnSpc>
                <a:spcPct val="80000"/>
              </a:lnSpc>
              <a:buFontTx/>
              <a:buNone/>
            </a:pPr>
            <a:r>
              <a:rPr lang="pt-BR">
                <a:latin typeface="Arial" charset="0"/>
              </a:rPr>
              <a:t>1.5.7 – </a:t>
            </a:r>
            <a:r>
              <a:rPr lang="pt-BR"/>
              <a:t>Packet Tracer – Representação da Rede</a:t>
            </a:r>
          </a:p>
        </p:txBody>
      </p:sp>
      <p:sp>
        <p:nvSpPr>
          <p:cNvPr id="4" name="Slide Number Placeholder 3"/>
          <p:cNvSpPr>
            <a:spLocks noGrp="1"/>
          </p:cNvSpPr>
          <p:nvPr>
            <p:ph type="sldNum" sz="quarter" idx="10"/>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3596284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6</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1.6 – </a:t>
            </a:r>
            <a:r>
              <a:rPr lang="pt-BR" sz="1200">
                <a:solidFill>
                  <a:schemeClr val="accent5">
                    <a:lumMod val="40000"/>
                    <a:lumOff val="60000"/>
                  </a:schemeClr>
                </a:solidFill>
              </a:rPr>
              <a:t>Redes confiáveis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42</a:t>
            </a:fld>
            <a:endParaRPr>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1.6 – </a:t>
            </a:r>
            <a:r>
              <a:rPr lang="pt-BR" sz="1200">
                <a:solidFill>
                  <a:schemeClr val="accent5">
                    <a:lumMod val="40000"/>
                    <a:lumOff val="60000"/>
                  </a:schemeClr>
                </a:solidFill>
              </a:rPr>
              <a:t>Redes confiáveis</a:t>
            </a:r>
          </a:p>
          <a:p>
            <a:pPr rtl="0">
              <a:lnSpc>
                <a:spcPct val="80000"/>
              </a:lnSpc>
              <a:buFontTx/>
              <a:buNone/>
            </a:pPr>
            <a:r>
              <a:rPr lang="pt-BR">
                <a:latin typeface="Arial" charset="0"/>
              </a:rPr>
              <a:t>1.6.1 - Arquitetura de rede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43</a:t>
            </a:fld>
            <a:endParaRPr>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1.6 – </a:t>
            </a:r>
            <a:r>
              <a:rPr lang="pt-BR" sz="1200">
                <a:solidFill>
                  <a:schemeClr val="accent5">
                    <a:lumMod val="40000"/>
                    <a:lumOff val="60000"/>
                  </a:schemeClr>
                </a:solidFill>
              </a:rPr>
              <a:t>Redes confiáveis</a:t>
            </a:r>
          </a:p>
          <a:p>
            <a:pPr rtl="0">
              <a:lnSpc>
                <a:spcPct val="80000"/>
              </a:lnSpc>
              <a:buFontTx/>
              <a:buNone/>
            </a:pPr>
            <a:r>
              <a:rPr lang="pt-BR">
                <a:latin typeface="Arial" charset="0"/>
              </a:rPr>
              <a:t>1.6.2 - Tolerância</a:t>
            </a:r>
            <a:r>
              <a:rPr lang="pt-BR" baseline="0">
                <a:latin typeface="Arial" charset="0"/>
              </a:rPr>
              <a:t> a falhas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44</a:t>
            </a:fld>
            <a:endParaRPr>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1.6 – </a:t>
            </a:r>
            <a:r>
              <a:rPr lang="pt-BR" sz="1200">
                <a:solidFill>
                  <a:schemeClr val="accent5">
                    <a:lumMod val="40000"/>
                    <a:lumOff val="60000"/>
                  </a:schemeClr>
                </a:solidFill>
              </a:rPr>
              <a:t>Redes confiáveis</a:t>
            </a:r>
          </a:p>
          <a:p>
            <a:pPr rtl="0">
              <a:lnSpc>
                <a:spcPct val="80000"/>
              </a:lnSpc>
              <a:buFontTx/>
              <a:buNone/>
            </a:pPr>
            <a:r>
              <a:rPr lang="pt-BR">
                <a:latin typeface="Arial" charset="0"/>
              </a:rPr>
              <a:t>1.6.3 - Escalabilidade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45</a:t>
            </a:fld>
            <a:endParaRPr>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1.6 – </a:t>
            </a:r>
            <a:r>
              <a:rPr lang="pt-BR" sz="1200">
                <a:solidFill>
                  <a:schemeClr val="accent5">
                    <a:lumMod val="40000"/>
                    <a:lumOff val="60000"/>
                  </a:schemeClr>
                </a:solidFill>
              </a:rPr>
              <a:t>Redes confiáveis</a:t>
            </a:r>
          </a:p>
          <a:p>
            <a:pPr rtl="0">
              <a:lnSpc>
                <a:spcPct val="80000"/>
              </a:lnSpc>
              <a:buFontTx/>
              <a:buNone/>
            </a:pPr>
            <a:r>
              <a:rPr lang="pt-BR">
                <a:latin typeface="Arial" charset="0"/>
              </a:rPr>
              <a:t>1.6.4 - Qualidade de serviço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46</a:t>
            </a:fld>
            <a:endParaRPr>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1.6 – </a:t>
            </a:r>
            <a:r>
              <a:rPr lang="pt-BR" sz="1200">
                <a:solidFill>
                  <a:schemeClr val="accent5">
                    <a:lumMod val="40000"/>
                    <a:lumOff val="60000"/>
                  </a:schemeClr>
                </a:solidFill>
              </a:rPr>
              <a:t>Redes confiáveis</a:t>
            </a:r>
          </a:p>
          <a:p>
            <a:pPr rtl="0">
              <a:lnSpc>
                <a:spcPct val="80000"/>
              </a:lnSpc>
              <a:buFontTx/>
              <a:buNone/>
            </a:pPr>
            <a:r>
              <a:rPr lang="pt-BR">
                <a:latin typeface="Arial" charset="0"/>
              </a:rPr>
              <a:t>1.6.5 — Segurança de rede</a:t>
            </a:r>
          </a:p>
          <a:p>
            <a:pPr marL="0" marR="0" lvl="0" indent="0" algn="l" defTabSz="457200" rtl="0" eaLnBrk="1" fontAlgn="auto" latinLnBrk="0" hangingPunct="1">
              <a:lnSpc>
                <a:spcPct val="80000"/>
              </a:lnSpc>
              <a:spcBef>
                <a:spcPts val="0"/>
              </a:spcBef>
              <a:spcAft>
                <a:spcPts val="0"/>
              </a:spcAft>
              <a:buClrTx/>
              <a:buSzTx/>
              <a:buFontTx/>
              <a:buNone/>
              <a:tabLst/>
              <a:defRPr/>
            </a:pPr>
            <a:r>
              <a:rPr lang="pt-BR" sz="1200">
                <a:effectLst/>
              </a:rPr>
              <a:t>1.6.6 — Verifique seu entendimento — Redes confiáveis</a:t>
            </a:r>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47</a:t>
            </a:fld>
            <a:endParaRPr>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1.7 – </a:t>
            </a:r>
            <a:r>
              <a:rPr lang="pt-BR" sz="1200">
                <a:solidFill>
                  <a:schemeClr val="accent5">
                    <a:lumMod val="40000"/>
                    <a:lumOff val="60000"/>
                  </a:schemeClr>
                </a:solidFill>
              </a:rPr>
              <a:t>Tendências de rede</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48</a:t>
            </a:fld>
            <a:endParaRPr>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1.7 – </a:t>
            </a:r>
            <a:r>
              <a:rPr lang="pt-BR" sz="1200">
                <a:solidFill>
                  <a:schemeClr val="accent5">
                    <a:lumMod val="40000"/>
                    <a:lumOff val="60000"/>
                  </a:schemeClr>
                </a:solidFill>
              </a:rPr>
              <a:t>Tendências recentes</a:t>
            </a:r>
          </a:p>
          <a:p>
            <a:pPr rtl="0">
              <a:lnSpc>
                <a:spcPct val="80000"/>
              </a:lnSpc>
              <a:buFontTx/>
              <a:buNone/>
            </a:pPr>
            <a:r>
              <a:rPr lang="pt-BR">
                <a:latin typeface="Arial" charset="0"/>
              </a:rPr>
              <a:t>1.7.1 —</a:t>
            </a:r>
            <a:r>
              <a:rPr lang="pt-BR" baseline="0">
                <a:latin typeface="Arial" charset="0"/>
              </a:rPr>
              <a:t> Tendências</a:t>
            </a:r>
            <a:r>
              <a:rPr lang="pt-BR">
                <a:latin typeface="Arial" charset="0"/>
              </a:rPr>
              <a:t>recentes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49</a:t>
            </a:fld>
            <a:endParaRPr>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1.7 – </a:t>
            </a:r>
            <a:r>
              <a:rPr lang="pt-BR" sz="1200">
                <a:solidFill>
                  <a:schemeClr val="accent5">
                    <a:lumMod val="40000"/>
                    <a:lumOff val="60000"/>
                  </a:schemeClr>
                </a:solidFill>
              </a:rPr>
              <a:t>Tendências de rede</a:t>
            </a:r>
          </a:p>
          <a:p>
            <a:pPr rtl="0">
              <a:lnSpc>
                <a:spcPct val="80000"/>
              </a:lnSpc>
              <a:buFontTx/>
              <a:buNone/>
            </a:pPr>
            <a:r>
              <a:rPr lang="pt-BR">
                <a:latin typeface="Arial" charset="0"/>
              </a:rPr>
              <a:t>1.7.2 - Traga seu próprio dispositivo (BYOD)</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50</a:t>
            </a:fld>
            <a:endParaRPr>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1.7 – </a:t>
            </a:r>
            <a:r>
              <a:rPr lang="pt-BR" sz="1200">
                <a:solidFill>
                  <a:schemeClr val="accent5">
                    <a:lumMod val="40000"/>
                    <a:lumOff val="60000"/>
                  </a:schemeClr>
                </a:solidFill>
              </a:rPr>
              <a:t>Tendências de rede</a:t>
            </a:r>
          </a:p>
          <a:p>
            <a:pPr rtl="0">
              <a:lnSpc>
                <a:spcPct val="80000"/>
              </a:lnSpc>
              <a:buFontTx/>
              <a:buNone/>
            </a:pPr>
            <a:r>
              <a:rPr lang="pt-BR">
                <a:latin typeface="Arial" charset="0"/>
              </a:rPr>
              <a:t>1.7.3 – Colaboração on-line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51</a:t>
            </a:fld>
            <a:endParaRPr>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7</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1.7 – </a:t>
            </a:r>
            <a:r>
              <a:rPr lang="pt-BR" sz="1200">
                <a:solidFill>
                  <a:schemeClr val="accent5">
                    <a:lumMod val="40000"/>
                    <a:lumOff val="60000"/>
                  </a:schemeClr>
                </a:solidFill>
              </a:rPr>
              <a:t>Tendências de rede</a:t>
            </a:r>
          </a:p>
          <a:p>
            <a:pPr rtl="0">
              <a:lnSpc>
                <a:spcPct val="80000"/>
              </a:lnSpc>
              <a:buFontTx/>
              <a:buNone/>
            </a:pPr>
            <a:r>
              <a:rPr lang="pt-BR">
                <a:latin typeface="Arial" charset="0"/>
              </a:rPr>
              <a:t>1.7.4 - Comunicação por vídeo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52</a:t>
            </a:fld>
            <a:endParaRPr>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1.7 – </a:t>
            </a:r>
            <a:r>
              <a:rPr lang="pt-BR" sz="1200">
                <a:solidFill>
                  <a:schemeClr val="accent5">
                    <a:lumMod val="40000"/>
                    <a:lumOff val="60000"/>
                  </a:schemeClr>
                </a:solidFill>
              </a:rPr>
              <a:t>Tendências de rede</a:t>
            </a:r>
          </a:p>
          <a:p>
            <a:pPr rtl="0">
              <a:lnSpc>
                <a:spcPct val="80000"/>
              </a:lnSpc>
              <a:buFontTx/>
              <a:buNone/>
            </a:pPr>
            <a:r>
              <a:rPr lang="pt-BR">
                <a:latin typeface="Arial" charset="0"/>
              </a:rPr>
              <a:t>1.7.5 — </a:t>
            </a:r>
            <a:r>
              <a:rPr lang="pt-BR"/>
              <a:t>Vídeo — Cisco WebEx para Huddles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53</a:t>
            </a:fld>
            <a:endParaRPr>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1.7 – </a:t>
            </a:r>
            <a:r>
              <a:rPr lang="pt-BR" sz="1200">
                <a:solidFill>
                  <a:schemeClr val="accent5">
                    <a:lumMod val="40000"/>
                    <a:lumOff val="60000"/>
                  </a:schemeClr>
                </a:solidFill>
              </a:rPr>
              <a:t>Tendências de rede</a:t>
            </a:r>
          </a:p>
          <a:p>
            <a:pPr rtl="0">
              <a:lnSpc>
                <a:spcPct val="80000"/>
              </a:lnSpc>
              <a:buFontTx/>
              <a:buNone/>
            </a:pPr>
            <a:r>
              <a:rPr lang="pt-BR">
                <a:latin typeface="Arial" charset="0"/>
              </a:rPr>
              <a:t>1.7.6 - Computação em nuvem</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54</a:t>
            </a:fld>
            <a:endParaRPr>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1.7 – </a:t>
            </a:r>
            <a:r>
              <a:rPr lang="pt-BR" sz="1200">
                <a:solidFill>
                  <a:schemeClr val="accent5">
                    <a:lumMod val="40000"/>
                    <a:lumOff val="60000"/>
                  </a:schemeClr>
                </a:solidFill>
              </a:rPr>
              <a:t>Tendências de rede</a:t>
            </a:r>
          </a:p>
          <a:p>
            <a:pPr rtl="0">
              <a:lnSpc>
                <a:spcPct val="80000"/>
              </a:lnSpc>
              <a:buFontTx/>
              <a:buNone/>
            </a:pPr>
            <a:r>
              <a:rPr lang="pt-BR">
                <a:latin typeface="Arial" charset="0"/>
              </a:rPr>
              <a:t>1.7.6 — Computação em nuvem (Cont.)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55</a:t>
            </a:fld>
            <a:endParaRPr>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1.7 – </a:t>
            </a:r>
            <a:r>
              <a:rPr lang="pt-BR" sz="1200">
                <a:solidFill>
                  <a:schemeClr val="accent5">
                    <a:lumMod val="40000"/>
                    <a:lumOff val="60000"/>
                  </a:schemeClr>
                </a:solidFill>
              </a:rPr>
              <a:t>Tendências de rede</a:t>
            </a:r>
          </a:p>
          <a:p>
            <a:pPr rtl="0">
              <a:lnSpc>
                <a:spcPct val="80000"/>
              </a:lnSpc>
              <a:buFontTx/>
              <a:buNone/>
            </a:pPr>
            <a:r>
              <a:rPr lang="pt-BR">
                <a:latin typeface="Arial" charset="0"/>
              </a:rPr>
              <a:t>1.7.7 - Tendências</a:t>
            </a:r>
            <a:r>
              <a:rPr lang="pt-BR" baseline="0">
                <a:latin typeface="Arial" charset="0"/>
              </a:rPr>
              <a:t> tecnológicas em casa</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56</a:t>
            </a:fld>
            <a:endParaRPr>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1.7 – </a:t>
            </a:r>
            <a:r>
              <a:rPr lang="pt-BR" sz="1200">
                <a:solidFill>
                  <a:schemeClr val="accent5">
                    <a:lumMod val="40000"/>
                    <a:lumOff val="60000"/>
                  </a:schemeClr>
                </a:solidFill>
              </a:rPr>
              <a:t>Tendências de rede</a:t>
            </a:r>
          </a:p>
          <a:p>
            <a:pPr rtl="0">
              <a:lnSpc>
                <a:spcPct val="80000"/>
              </a:lnSpc>
              <a:buFontTx/>
              <a:buNone/>
            </a:pPr>
            <a:r>
              <a:rPr lang="pt-BR">
                <a:latin typeface="Arial" charset="0"/>
              </a:rPr>
              <a:t>1.7.8 – Rede powerline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57</a:t>
            </a:fld>
            <a:endParaRPr>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1.7 – </a:t>
            </a:r>
            <a:r>
              <a:rPr lang="pt-BR" sz="1200">
                <a:solidFill>
                  <a:schemeClr val="accent5">
                    <a:lumMod val="40000"/>
                    <a:lumOff val="60000"/>
                  </a:schemeClr>
                </a:solidFill>
              </a:rPr>
              <a:t>Tendências de rede</a:t>
            </a:r>
          </a:p>
          <a:p>
            <a:pPr rtl="0">
              <a:lnSpc>
                <a:spcPct val="80000"/>
              </a:lnSpc>
              <a:buFontTx/>
              <a:buNone/>
            </a:pPr>
            <a:r>
              <a:rPr lang="pt-BR">
                <a:latin typeface="Arial" charset="0"/>
              </a:rPr>
              <a:t>1.7.9 – Banda larga sem fio</a:t>
            </a:r>
          </a:p>
          <a:p>
            <a:pPr marL="0" marR="0" lvl="0" indent="0" algn="l" defTabSz="457200" rtl="0" eaLnBrk="1" fontAlgn="auto" latinLnBrk="0" hangingPunct="1">
              <a:lnSpc>
                <a:spcPct val="80000"/>
              </a:lnSpc>
              <a:spcBef>
                <a:spcPts val="0"/>
              </a:spcBef>
              <a:spcAft>
                <a:spcPts val="0"/>
              </a:spcAft>
              <a:buClrTx/>
              <a:buSzTx/>
              <a:buFontTx/>
              <a:buNone/>
              <a:tabLst/>
              <a:defRPr/>
            </a:pPr>
            <a:r>
              <a:rPr lang="pt-BR" sz="1200">
                <a:effectLst/>
              </a:rPr>
              <a:t>1.7.10 — Verifique seu entendimento — Tendências de rede</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58</a:t>
            </a:fld>
            <a:endParaRPr>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1.8 — </a:t>
            </a:r>
            <a:r>
              <a:rPr lang="pt-BR" sz="1200">
                <a:solidFill>
                  <a:schemeClr val="accent5">
                    <a:lumMod val="40000"/>
                    <a:lumOff val="60000"/>
                  </a:schemeClr>
                </a:solidFill>
              </a:rPr>
              <a:t>Segurança de rede</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59</a:t>
            </a:fld>
            <a:endParaRPr>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1.8 – </a:t>
            </a:r>
            <a:r>
              <a:rPr lang="pt-BR" sz="1200">
                <a:solidFill>
                  <a:schemeClr val="accent5">
                    <a:lumMod val="40000"/>
                    <a:lumOff val="60000"/>
                  </a:schemeClr>
                </a:solidFill>
              </a:rPr>
              <a:t>Segurança de rede</a:t>
            </a:r>
          </a:p>
          <a:p>
            <a:pPr rtl="0">
              <a:lnSpc>
                <a:spcPct val="80000"/>
              </a:lnSpc>
              <a:buFontTx/>
              <a:buNone/>
            </a:pPr>
            <a:r>
              <a:rPr lang="pt-BR">
                <a:latin typeface="Arial" charset="0"/>
              </a:rPr>
              <a:t>1.8.1 - Ameaças</a:t>
            </a:r>
            <a:r>
              <a:rPr lang="pt-BR" baseline="0">
                <a:latin typeface="Arial" charset="0"/>
              </a:rPr>
              <a:t> à segurança</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60</a:t>
            </a:fld>
            <a:endParaRPr>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1.8 – </a:t>
            </a:r>
            <a:r>
              <a:rPr lang="pt-BR" sz="1200">
                <a:solidFill>
                  <a:schemeClr val="accent5">
                    <a:lumMod val="40000"/>
                    <a:lumOff val="60000"/>
                  </a:schemeClr>
                </a:solidFill>
              </a:rPr>
              <a:t>Segurança de rede</a:t>
            </a:r>
          </a:p>
          <a:p>
            <a:pPr rtl="0">
              <a:lnSpc>
                <a:spcPct val="80000"/>
              </a:lnSpc>
              <a:buFontTx/>
              <a:buNone/>
            </a:pPr>
            <a:r>
              <a:rPr lang="pt-BR">
                <a:latin typeface="Arial" charset="0"/>
              </a:rPr>
              <a:t>1.8.1 – Ameaças</a:t>
            </a:r>
            <a:r>
              <a:rPr lang="pt-BR" baseline="0">
                <a:latin typeface="Arial" charset="0"/>
              </a:rPr>
              <a:t> à segurança (Cont.)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61</a:t>
            </a:fld>
            <a:endParaRPr>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solidFill>
                  <a:prstClr val="black"/>
                </a:solidFill>
              </a:rPr>
              <a:pPr algn="r"/>
              <a:t>8</a:t>
            </a:fld>
            <a:endParaRPr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1.8 – </a:t>
            </a:r>
            <a:r>
              <a:rPr lang="pt-BR" sz="1200">
                <a:solidFill>
                  <a:schemeClr val="accent5">
                    <a:lumMod val="40000"/>
                    <a:lumOff val="60000"/>
                  </a:schemeClr>
                </a:solidFill>
              </a:rPr>
              <a:t>Segurança de rede</a:t>
            </a:r>
          </a:p>
          <a:p>
            <a:pPr rtl="0">
              <a:lnSpc>
                <a:spcPct val="80000"/>
              </a:lnSpc>
              <a:buFontTx/>
              <a:buNone/>
            </a:pPr>
            <a:r>
              <a:rPr lang="pt-BR">
                <a:latin typeface="Arial" charset="0"/>
              </a:rPr>
              <a:t>1.8.2 - Soluções</a:t>
            </a:r>
            <a:r>
              <a:rPr lang="pt-BR" baseline="0">
                <a:latin typeface="Arial" charset="0"/>
              </a:rPr>
              <a:t> de segurança</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62</a:t>
            </a:fld>
            <a:endParaRPr>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1.8 – </a:t>
            </a:r>
            <a:r>
              <a:rPr lang="pt-BR" sz="1200">
                <a:solidFill>
                  <a:schemeClr val="accent5">
                    <a:lumMod val="40000"/>
                    <a:lumOff val="60000"/>
                  </a:schemeClr>
                </a:solidFill>
              </a:rPr>
              <a:t>Segurança de rede</a:t>
            </a:r>
          </a:p>
          <a:p>
            <a:pPr rtl="0">
              <a:lnSpc>
                <a:spcPct val="80000"/>
              </a:lnSpc>
              <a:buFontTx/>
              <a:buNone/>
            </a:pPr>
            <a:r>
              <a:rPr lang="pt-BR">
                <a:latin typeface="Arial" charset="0"/>
              </a:rPr>
              <a:t>1.8.2 - </a:t>
            </a:r>
            <a:r>
              <a:rPr lang="pt-BR" baseline="0">
                <a:latin typeface="Arial" charset="0"/>
              </a:rPr>
              <a:t> Soluções de segurança (Cont.) </a:t>
            </a:r>
          </a:p>
          <a:p>
            <a:pPr marL="0" marR="0" lvl="0" indent="0" algn="l" defTabSz="457200" rtl="0" eaLnBrk="1" fontAlgn="auto" latinLnBrk="0" hangingPunct="1">
              <a:lnSpc>
                <a:spcPct val="80000"/>
              </a:lnSpc>
              <a:spcBef>
                <a:spcPts val="0"/>
              </a:spcBef>
              <a:spcAft>
                <a:spcPts val="0"/>
              </a:spcAft>
              <a:buClrTx/>
              <a:buSzTx/>
              <a:buFontTx/>
              <a:buNone/>
              <a:tabLst/>
              <a:defRPr/>
            </a:pPr>
            <a:r>
              <a:rPr lang="pt-BR" sz="1200">
                <a:effectLst/>
              </a:rPr>
              <a:t>1.8.3 - Verifique sua compreensão - Segurança de rede</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63</a:t>
            </a:fld>
            <a:endParaRPr>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1.9 - </a:t>
            </a:r>
            <a:r>
              <a:rPr lang="pt-BR" sz="1200">
                <a:solidFill>
                  <a:schemeClr val="accent5">
                    <a:lumMod val="40000"/>
                    <a:lumOff val="60000"/>
                  </a:schemeClr>
                </a:solidFill>
              </a:rPr>
              <a:t>O profissional de TI</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64</a:t>
            </a:fld>
            <a:endParaRPr>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1.9 - </a:t>
            </a:r>
            <a:r>
              <a:rPr lang="pt-BR" sz="1200">
                <a:solidFill>
                  <a:schemeClr val="accent5">
                    <a:lumMod val="40000"/>
                    <a:lumOff val="60000"/>
                  </a:schemeClr>
                </a:solidFill>
              </a:rPr>
              <a:t>O profissional de TI</a:t>
            </a:r>
          </a:p>
          <a:p>
            <a:pPr rtl="0">
              <a:lnSpc>
                <a:spcPct val="80000"/>
              </a:lnSpc>
              <a:buFontTx/>
              <a:buNone/>
            </a:pPr>
            <a:r>
              <a:rPr lang="pt-BR" baseline="0">
                <a:latin typeface="Arial" charset="0"/>
              </a:rPr>
              <a:t>1.9.1 - CCNA</a:t>
            </a:r>
          </a:p>
          <a:p>
            <a:pPr rtl="0">
              <a:lnSpc>
                <a:spcPct val="80000"/>
              </a:lnSpc>
              <a:buFontTx/>
              <a:buNone/>
            </a:pPr>
            <a:r>
              <a:rPr lang="pt-BR" baseline="0">
                <a:latin typeface="Arial" charset="0"/>
              </a:rPr>
              <a:t>Diagrama de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65</a:t>
            </a:fld>
            <a:endParaRPr>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1.9 - </a:t>
            </a:r>
            <a:r>
              <a:rPr lang="pt-BR" sz="1200">
                <a:solidFill>
                  <a:schemeClr val="accent5">
                    <a:lumMod val="40000"/>
                    <a:lumOff val="60000"/>
                  </a:schemeClr>
                </a:solidFill>
              </a:rPr>
              <a:t>O profissional de TI</a:t>
            </a:r>
          </a:p>
          <a:p>
            <a:pPr rtl="0">
              <a:lnSpc>
                <a:spcPct val="80000"/>
              </a:lnSpc>
              <a:buFontTx/>
              <a:buNone/>
            </a:pPr>
            <a:r>
              <a:rPr lang="pt-BR" baseline="0">
                <a:latin typeface="Arial" charset="0"/>
              </a:rPr>
              <a:t>1.9.2 — </a:t>
            </a:r>
            <a:r>
              <a:rPr lang="pt-BR"/>
              <a:t>Trabalhos em rede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66</a:t>
            </a:fld>
            <a:endParaRPr>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1.9 - </a:t>
            </a:r>
            <a:r>
              <a:rPr lang="pt-BR" sz="1200">
                <a:solidFill>
                  <a:schemeClr val="accent5">
                    <a:lumMod val="40000"/>
                    <a:lumOff val="60000"/>
                  </a:schemeClr>
                </a:solidFill>
              </a:rPr>
              <a:t>O profissional de TI</a:t>
            </a:r>
          </a:p>
          <a:p>
            <a:pPr rtl="0">
              <a:lnSpc>
                <a:spcPct val="80000"/>
              </a:lnSpc>
              <a:buFontTx/>
              <a:buNone/>
            </a:pPr>
            <a:r>
              <a:rPr lang="pt-BR" baseline="0">
                <a:latin typeface="Arial" charset="0"/>
              </a:rPr>
              <a:t>1.9.3 – </a:t>
            </a:r>
            <a:r>
              <a:rPr lang="pt-BR"/>
              <a:t>Laboratório - Pesquisando oportunidades de trabalho em TI e redes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67</a:t>
            </a:fld>
            <a:endParaRPr>
              <a:solidFill>
                <a:prstClr val="black"/>
              </a:solidFill>
            </a:endParaRPr>
          </a:p>
        </p:txBody>
      </p:sp>
    </p:spTree>
    <p:extLst>
      <p:ext uri="{BB962C8B-B14F-4D97-AF65-F5344CB8AC3E}">
        <p14:creationId xmlns:p14="http://schemas.microsoft.com/office/powerpoint/2010/main" val="1564353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1.10 - </a:t>
            </a:r>
            <a:r>
              <a:rPr lang="pt-BR">
                <a:solidFill>
                  <a:schemeClr val="accent5">
                    <a:lumMod val="40000"/>
                    <a:lumOff val="60000"/>
                  </a:schemeClr>
                </a:solidFill>
              </a:rPr>
              <a:t>Módulo Prática e Quiz</a:t>
            </a:r>
          </a:p>
        </p:txBody>
      </p:sp>
      <p:sp>
        <p:nvSpPr>
          <p:cNvPr id="4" name="Slide Number Placeholder 3"/>
          <p:cNvSpPr>
            <a:spLocks noGrp="1"/>
          </p:cNvSpPr>
          <p:nvPr>
            <p:ph type="sldNum" sz="quarter" idx="10"/>
          </p:nvPr>
        </p:nvSpPr>
        <p:spPr/>
        <p:txBody>
          <a:bodyPr/>
          <a:lstStyle/>
          <a:p>
            <a:pPr rtl="0"/>
            <a:fld id="{5641018C-6CAF-B84E-B92C-ECB119457FBA}" type="slidenum">
              <a:rPr/>
              <a:t>68</a:t>
            </a:fld>
            <a:endParaRPr/>
          </a:p>
        </p:txBody>
      </p:sp>
    </p:spTree>
    <p:extLst>
      <p:ext uri="{BB962C8B-B14F-4D97-AF65-F5344CB8AC3E}">
        <p14:creationId xmlns:p14="http://schemas.microsoft.com/office/powerpoint/2010/main" val="1815926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1.10 - </a:t>
            </a:r>
            <a:r>
              <a:rPr lang="pt-BR">
                <a:solidFill>
                  <a:schemeClr val="accent5">
                    <a:lumMod val="40000"/>
                    <a:lumOff val="60000"/>
                  </a:schemeClr>
                </a:solidFill>
              </a:rPr>
              <a:t>Módulo Prática e Quiz</a:t>
            </a:r>
          </a:p>
          <a:p>
            <a:pPr rtl="0">
              <a:lnSpc>
                <a:spcPct val="80000"/>
              </a:lnSpc>
              <a:buFontTx/>
              <a:buNone/>
            </a:pPr>
            <a:r>
              <a:rPr lang="pt-BR">
                <a:latin typeface="Arial" charset="0"/>
              </a:rPr>
              <a:t>1.10.1</a:t>
            </a:r>
            <a:r>
              <a:rPr lang="pt-BR" baseline="0">
                <a:latin typeface="Arial" charset="0"/>
              </a:rPr>
              <a:t> – </a:t>
            </a:r>
            <a:r>
              <a:rPr lang="pt-BR"/>
              <a:t>O que eu aprendi neste módulo?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69</a:t>
            </a:fld>
            <a:endParaRPr>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As redes de hoje</a:t>
            </a:r>
          </a:p>
          <a:p>
            <a:pPr rtl="0">
              <a:lnSpc>
                <a:spcPct val="80000"/>
              </a:lnSpc>
              <a:buFontTx/>
              <a:buNone/>
            </a:pPr>
            <a:r>
              <a:rPr lang="pt-BR" sz="1200" kern="1200">
                <a:solidFill>
                  <a:schemeClr val="tx1"/>
                </a:solidFill>
                <a:latin typeface="Arial" charset="0"/>
                <a:ea typeface="ＭＳ Ｐゴシック" charset="0"/>
                <a:cs typeface="ＭＳ Ｐゴシック" charset="0"/>
              </a:rPr>
              <a:t>1.10 - </a:t>
            </a:r>
            <a:r>
              <a:rPr lang="pt-BR">
                <a:solidFill>
                  <a:schemeClr val="accent5">
                    <a:lumMod val="40000"/>
                    <a:lumOff val="60000"/>
                  </a:schemeClr>
                </a:solidFill>
              </a:rPr>
              <a:t>Módulo Prática e Quiz</a:t>
            </a:r>
          </a:p>
          <a:p>
            <a:pPr rtl="0">
              <a:lnSpc>
                <a:spcPct val="80000"/>
              </a:lnSpc>
              <a:buFontTx/>
              <a:buNone/>
            </a:pPr>
            <a:r>
              <a:rPr lang="pt-BR">
                <a:latin typeface="Arial" charset="0"/>
              </a:rPr>
              <a:t>1.10.1</a:t>
            </a:r>
            <a:r>
              <a:rPr lang="pt-BR" baseline="0">
                <a:latin typeface="Arial" charset="0"/>
              </a:rPr>
              <a:t> – </a:t>
            </a:r>
            <a:r>
              <a:rPr lang="pt-BR"/>
              <a:t>O que eu aprendi neste módulo? (continuação)</a:t>
            </a:r>
          </a:p>
          <a:p>
            <a:pPr marL="0" marR="0" lvl="0" indent="0" algn="l" defTabSz="457200" rtl="0" eaLnBrk="1" fontAlgn="auto" latinLnBrk="0" hangingPunct="1">
              <a:lnSpc>
                <a:spcPct val="80000"/>
              </a:lnSpc>
              <a:spcBef>
                <a:spcPts val="0"/>
              </a:spcBef>
              <a:spcAft>
                <a:spcPts val="0"/>
              </a:spcAft>
              <a:buClrTx/>
              <a:buSzTx/>
              <a:buFontTx/>
              <a:buNone/>
              <a:tabLst/>
              <a:defRPr/>
            </a:pPr>
            <a:r>
              <a:rPr lang="pt-BR"/>
              <a:t>1.10.2 </a:t>
            </a:r>
            <a:r>
              <a:rPr lang="pt-BR" sz="1200">
                <a:effectLst/>
              </a:rPr>
              <a:t>– Quiz</a:t>
            </a:r>
            <a:r>
              <a:rPr lang="pt-BR" sz="1200" baseline="0">
                <a:effectLst/>
              </a:rPr>
              <a:t> do Módulo</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70</a:t>
            </a:fld>
            <a:endParaRPr>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a:t>71</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pt-BR" sz="1200" kern="1200">
                <a:solidFill>
                  <a:schemeClr val="tx1"/>
                </a:solidFill>
                <a:latin typeface="Arial" charset="0"/>
                <a:ea typeface="ＭＳ Ｐゴシック" charset="0"/>
                <a:cs typeface="ＭＳ Ｐゴシック" charset="0"/>
              </a:rPr>
              <a:t>1 – Networking Today</a:t>
            </a:r>
          </a:p>
          <a:p>
            <a:pPr rtl="0">
              <a:lnSpc>
                <a:spcPct val="80000"/>
              </a:lnSpc>
              <a:buFontTx/>
              <a:buNone/>
            </a:pPr>
            <a:r>
              <a:rPr lang="pt-BR">
                <a:latin typeface="Arial" charset="0"/>
              </a:rPr>
              <a:t>New Terms and Commands</a:t>
            </a:r>
          </a:p>
        </p:txBody>
      </p:sp>
    </p:spTree>
    <p:extLst>
      <p:ext uri="{BB962C8B-B14F-4D97-AF65-F5344CB8AC3E}">
        <p14:creationId xmlns:p14="http://schemas.microsoft.com/office/powerpoint/2010/main" val="41560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solidFill>
                  <a:prstClr val="black"/>
                </a:solidFill>
              </a:rPr>
              <a:pPr algn="r"/>
              <a:t>9</a:t>
            </a:fld>
            <a:endParaRPr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956044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solidFill>
                  <a:prstClr val="black"/>
                </a:solidFill>
              </a:rPr>
              <a:pPr algn="r"/>
              <a:t>10</a:t>
            </a:fld>
            <a:endParaRPr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28783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solidFill>
                  <a:prstClr val="black"/>
                </a:solidFill>
              </a:rPr>
              <a:pPr algn="r"/>
              <a:t>11</a:t>
            </a:fld>
            <a:endParaRPr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149976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‹nº›</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pt-BR" sz="600">
                <a:solidFill>
                  <a:schemeClr val="accent5">
                    <a:lumMod val="50000"/>
                  </a:schemeClr>
                </a:solidFill>
                <a:latin typeface="+mn-lt"/>
                <a:ea typeface="+mn-ea"/>
                <a:cs typeface="CiscoSans Thin"/>
              </a:rPr>
              <a:t>© 2016 Cisco e/ou suas afiliadas. Todos os direitos reservados.   Confidencial da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‹nº›</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pt-BR" sz="600">
                <a:solidFill>
                  <a:schemeClr val="accent3">
                    <a:lumMod val="85000"/>
                  </a:schemeClr>
                </a:solidFill>
                <a:latin typeface="+mn-lt"/>
                <a:ea typeface="+mn-ea"/>
                <a:cs typeface="CiscoSans Thin"/>
              </a:rPr>
              <a:t>© 2016 Cisco e/ou suas afiliadas. Todos os direitos reservados.   Confidencial da Cisco</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pPr rtl="0"/>
            <a:r>
              <a:rPr lang="pt-BR">
                <a:solidFill>
                  <a:schemeClr val="accent5">
                    <a:lumMod val="40000"/>
                    <a:lumOff val="60000"/>
                  </a:schemeClr>
                </a:solidFill>
              </a:rPr>
              <a:t>Módulo 1: As redes de hoje</a:t>
            </a:r>
          </a:p>
        </p:txBody>
      </p:sp>
      <p:sp>
        <p:nvSpPr>
          <p:cNvPr id="5" name="Text Placeholder 4"/>
          <p:cNvSpPr>
            <a:spLocks noGrp="1"/>
          </p:cNvSpPr>
          <p:nvPr>
            <p:ph type="body" sz="quarter" idx="13"/>
          </p:nvPr>
        </p:nvSpPr>
        <p:spPr>
          <a:xfrm>
            <a:off x="469497" y="3127609"/>
            <a:ext cx="5925246" cy="299001"/>
          </a:xfrm>
        </p:spPr>
        <p:txBody>
          <a:bodyPr/>
          <a:lstStyle/>
          <a:p>
            <a:pPr rtl="0"/>
            <a:r>
              <a:rPr lang="pt-BR">
                <a:solidFill>
                  <a:schemeClr val="bg2">
                    <a:lumMod val="40000"/>
                    <a:lumOff val="60000"/>
                  </a:schemeClr>
                </a:solidFill>
              </a:rPr>
              <a:t>Material do instrutor</a:t>
            </a:r>
          </a:p>
        </p:txBody>
      </p:sp>
      <p:sp>
        <p:nvSpPr>
          <p:cNvPr id="7" name="Subtitle 6"/>
          <p:cNvSpPr>
            <a:spLocks noGrp="1"/>
          </p:cNvSpPr>
          <p:nvPr>
            <p:ph type="subTitle" idx="1"/>
          </p:nvPr>
        </p:nvSpPr>
        <p:spPr>
          <a:xfrm>
            <a:off x="469497" y="3809526"/>
            <a:ext cx="2368954" cy="902174"/>
          </a:xfrm>
        </p:spPr>
        <p:txBody>
          <a:bodyPr/>
          <a:lstStyle/>
          <a:p>
            <a:pPr rtl="0"/>
            <a:r>
              <a:rPr lang="pt-BR">
                <a:solidFill>
                  <a:schemeClr val="accent5">
                    <a:lumMod val="40000"/>
                    <a:lumOff val="60000"/>
                  </a:schemeClr>
                </a:solidFill>
              </a:rPr>
              <a:t>Introdução às redes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3"/>
            <a:ext cx="9144000" cy="590785"/>
          </a:xfrm>
        </p:spPr>
        <p:txBody>
          <a:bodyPr/>
          <a:lstStyle/>
          <a:p>
            <a:pPr rtl="0"/>
            <a:r>
              <a:rPr lang="pt-BR"/>
              <a:t>Module 1: Best Practices (Cont.)</a:t>
            </a:r>
          </a:p>
        </p:txBody>
      </p:sp>
      <p:sp>
        <p:nvSpPr>
          <p:cNvPr id="11266" name="Rectangle 34"/>
          <p:cNvSpPr>
            <a:spLocks noGrp="1" noChangeArrowheads="1"/>
          </p:cNvSpPr>
          <p:nvPr>
            <p:ph idx="1"/>
          </p:nvPr>
        </p:nvSpPr>
        <p:spPr>
          <a:xfrm>
            <a:off x="145357" y="555978"/>
            <a:ext cx="8853286" cy="4155319"/>
          </a:xfrm>
        </p:spPr>
        <p:txBody>
          <a:bodyPr/>
          <a:lstStyle/>
          <a:p>
            <a:pPr marL="0" indent="0" rtl="0">
              <a:lnSpc>
                <a:spcPct val="85000"/>
              </a:lnSpc>
              <a:spcBef>
                <a:spcPct val="30000"/>
              </a:spcBef>
              <a:buNone/>
            </a:pPr>
            <a:r>
              <a:rPr lang="pt-BR" sz="1600"/>
              <a:t>Topic 1.5</a:t>
            </a:r>
          </a:p>
          <a:p>
            <a:pPr lvl="1" rtl="0">
              <a:lnSpc>
                <a:spcPct val="85000"/>
              </a:lnSpc>
              <a:spcBef>
                <a:spcPct val="30000"/>
              </a:spcBef>
            </a:pPr>
            <a:r>
              <a:rPr lang="pt-BR" sz="1600"/>
              <a:t>Ask the class how they connect to the internet at home. </a:t>
            </a:r>
          </a:p>
          <a:p>
            <a:pPr lvl="1" rtl="0">
              <a:lnSpc>
                <a:spcPct val="85000"/>
              </a:lnSpc>
              <a:spcBef>
                <a:spcPct val="30000"/>
              </a:spcBef>
            </a:pPr>
            <a:r>
              <a:rPr lang="pt-BR" sz="1600"/>
              <a:t>Does anyone ever remember connecting via dialup modem?</a:t>
            </a:r>
          </a:p>
          <a:p>
            <a:pPr lvl="1" rtl="0">
              <a:lnSpc>
                <a:spcPct val="85000"/>
              </a:lnSpc>
              <a:spcBef>
                <a:spcPct val="30000"/>
              </a:spcBef>
            </a:pPr>
            <a:r>
              <a:rPr lang="pt-BR" sz="1600"/>
              <a:t>Ask the class if any uses a VoIP phone service bundled from their ISP. This would be an example of home converged network.</a:t>
            </a:r>
          </a:p>
          <a:p>
            <a:pPr marL="0" lvl="0" indent="0" rtl="0">
              <a:lnSpc>
                <a:spcPct val="85000"/>
              </a:lnSpc>
              <a:spcBef>
                <a:spcPct val="30000"/>
              </a:spcBef>
              <a:buClr>
                <a:srgbClr val="58585B"/>
              </a:buClr>
              <a:buNone/>
            </a:pPr>
            <a:r>
              <a:rPr lang="pt-BR" sz="1600"/>
              <a:t>Topic 1.6</a:t>
            </a:r>
          </a:p>
          <a:p>
            <a:pPr lvl="1" rtl="0">
              <a:lnSpc>
                <a:spcPct val="85000"/>
              </a:lnSpc>
              <a:spcBef>
                <a:spcPct val="30000"/>
              </a:spcBef>
              <a:buClr>
                <a:srgbClr val="58585B"/>
              </a:buClr>
            </a:pPr>
            <a:r>
              <a:rPr lang="pt-BR" sz="1600"/>
              <a:t>QoS is the ability to give an advantage to certain kinds of traffic.  </a:t>
            </a:r>
          </a:p>
          <a:p>
            <a:pPr lvl="2" rtl="0">
              <a:lnSpc>
                <a:spcPct val="85000"/>
              </a:lnSpc>
              <a:spcBef>
                <a:spcPct val="30000"/>
              </a:spcBef>
              <a:buClr>
                <a:srgbClr val="58585B"/>
              </a:buClr>
            </a:pPr>
            <a:r>
              <a:rPr lang="pt-BR" sz="1600"/>
              <a:t>Ask the class when we like to give advantage to something or someone, but to everyone.  If they cannot think of anything, ask if we have an emergency would we want the ambulance, firetruck, etc. to be treated like any other piece of traffic on the highway? </a:t>
            </a:r>
          </a:p>
          <a:p>
            <a:pPr lvl="2" rtl="0">
              <a:lnSpc>
                <a:spcPct val="85000"/>
              </a:lnSpc>
              <a:spcBef>
                <a:spcPct val="30000"/>
              </a:spcBef>
              <a:buClr>
                <a:srgbClr val="58585B"/>
              </a:buClr>
            </a:pPr>
            <a:r>
              <a:rPr lang="pt-BR" sz="1600"/>
              <a:t>Briefly discuss examples of how Confidentiality, Integrity, and Availability are implemented.</a:t>
            </a:r>
          </a:p>
          <a:p>
            <a:pPr lvl="3" rtl="0">
              <a:lnSpc>
                <a:spcPct val="85000"/>
              </a:lnSpc>
              <a:spcBef>
                <a:spcPct val="30000"/>
              </a:spcBef>
              <a:buClr>
                <a:srgbClr val="58585B"/>
              </a:buClr>
            </a:pPr>
            <a:r>
              <a:rPr lang="pt-BR" sz="1600"/>
              <a:t>Confidentiality – Encryption</a:t>
            </a:r>
          </a:p>
          <a:p>
            <a:pPr lvl="3" rtl="0">
              <a:lnSpc>
                <a:spcPct val="85000"/>
              </a:lnSpc>
              <a:spcBef>
                <a:spcPct val="30000"/>
              </a:spcBef>
              <a:buClr>
                <a:srgbClr val="58585B"/>
              </a:buClr>
            </a:pPr>
            <a:r>
              <a:rPr lang="pt-BR" sz="1600"/>
              <a:t>Integrity – checksums or hashing</a:t>
            </a:r>
          </a:p>
          <a:p>
            <a:pPr lvl="3" rtl="0">
              <a:lnSpc>
                <a:spcPct val="85000"/>
              </a:lnSpc>
              <a:spcBef>
                <a:spcPct val="30000"/>
              </a:spcBef>
              <a:buClr>
                <a:srgbClr val="58585B"/>
              </a:buClr>
            </a:pPr>
            <a:r>
              <a:rPr lang="pt-BR" sz="1600"/>
              <a:t>Availability – ensured with redundant hardware, connections, backups, disaster recovery</a:t>
            </a:r>
          </a:p>
          <a:p>
            <a:pPr eaLnBrk="1" hangingPunct="1">
              <a:lnSpc>
                <a:spcPct val="85000"/>
              </a:lnSpc>
              <a:spcBef>
                <a:spcPct val="30000"/>
              </a:spcBef>
            </a:pPr>
            <a:endParaRPr lang="en-US" dirty="0"/>
          </a:p>
        </p:txBody>
      </p:sp>
    </p:spTree>
    <p:extLst>
      <p:ext uri="{BB962C8B-B14F-4D97-AF65-F5344CB8AC3E}">
        <p14:creationId xmlns:p14="http://schemas.microsoft.com/office/powerpoint/2010/main" val="237308208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pt-BR"/>
              <a:t>Module 1: Best Practices (Cont.)</a:t>
            </a:r>
          </a:p>
        </p:txBody>
      </p:sp>
      <p:sp>
        <p:nvSpPr>
          <p:cNvPr id="11266" name="Rectangle 34"/>
          <p:cNvSpPr>
            <a:spLocks noGrp="1" noChangeArrowheads="1"/>
          </p:cNvSpPr>
          <p:nvPr>
            <p:ph idx="1"/>
          </p:nvPr>
        </p:nvSpPr>
        <p:spPr>
          <a:xfrm>
            <a:off x="145357" y="646544"/>
            <a:ext cx="8853286" cy="4155319"/>
          </a:xfrm>
        </p:spPr>
        <p:txBody>
          <a:bodyPr/>
          <a:lstStyle/>
          <a:p>
            <a:pPr marL="0" indent="0" rtl="0" eaLnBrk="1" hangingPunct="1">
              <a:lnSpc>
                <a:spcPct val="85000"/>
              </a:lnSpc>
              <a:spcBef>
                <a:spcPct val="30000"/>
              </a:spcBef>
              <a:buNone/>
            </a:pPr>
            <a:r>
              <a:rPr lang="pt-BR"/>
              <a:t>Topic 1.7</a:t>
            </a:r>
          </a:p>
          <a:p>
            <a:pPr lvl="1" rtl="0">
              <a:lnSpc>
                <a:spcPct val="85000"/>
              </a:lnSpc>
              <a:spcBef>
                <a:spcPct val="30000"/>
              </a:spcBef>
            </a:pPr>
            <a:r>
              <a:rPr lang="pt-BR" sz="1500"/>
              <a:t>Have students discuss what devices they BYOD to and where.</a:t>
            </a:r>
          </a:p>
          <a:p>
            <a:pPr lvl="1" rtl="0">
              <a:lnSpc>
                <a:spcPct val="85000"/>
              </a:lnSpc>
              <a:spcBef>
                <a:spcPct val="30000"/>
              </a:spcBef>
            </a:pPr>
            <a:r>
              <a:rPr lang="pt-BR" sz="1500"/>
              <a:t>Ask students if they use Cloud Computing and what for.</a:t>
            </a:r>
          </a:p>
          <a:p>
            <a:pPr lvl="1" rtl="0">
              <a:lnSpc>
                <a:spcPct val="85000"/>
              </a:lnSpc>
              <a:spcBef>
                <a:spcPct val="30000"/>
              </a:spcBef>
            </a:pPr>
            <a:r>
              <a:rPr lang="pt-BR" sz="1500"/>
              <a:t>1.7.6 – Do some research ahead of time to help describe what a Custom Cloud is</a:t>
            </a:r>
          </a:p>
          <a:p>
            <a:pPr lvl="1" rtl="0">
              <a:lnSpc>
                <a:spcPct val="85000"/>
              </a:lnSpc>
              <a:spcBef>
                <a:spcPct val="30000"/>
              </a:spcBef>
            </a:pPr>
            <a:r>
              <a:rPr lang="pt-BR" sz="1500"/>
              <a:t>1.7.7 – Ask the students to discuss if anyone is currently making use of smart home technology</a:t>
            </a:r>
          </a:p>
          <a:p>
            <a:pPr lvl="2" rtl="0">
              <a:lnSpc>
                <a:spcPct val="85000"/>
              </a:lnSpc>
              <a:spcBef>
                <a:spcPct val="30000"/>
              </a:spcBef>
            </a:pPr>
            <a:r>
              <a:rPr lang="pt-BR" sz="1500"/>
              <a:t>What are various other possibilities besides what is mentioned in the curriculum?</a:t>
            </a:r>
          </a:p>
          <a:p>
            <a:pPr marL="0" indent="0" rtl="0">
              <a:lnSpc>
                <a:spcPct val="85000"/>
              </a:lnSpc>
              <a:spcBef>
                <a:spcPct val="30000"/>
              </a:spcBef>
              <a:buNone/>
            </a:pPr>
            <a:r>
              <a:rPr lang="pt-BR"/>
              <a:t>Topic1.8</a:t>
            </a:r>
          </a:p>
          <a:p>
            <a:pPr lvl="1" rtl="0">
              <a:lnSpc>
                <a:spcPct val="85000"/>
              </a:lnSpc>
              <a:spcBef>
                <a:spcPct val="30000"/>
              </a:spcBef>
            </a:pPr>
            <a:r>
              <a:rPr lang="pt-BR" sz="1500"/>
              <a:t>Ask the class what kind of internal threats that they might see as a network administrator.</a:t>
            </a:r>
          </a:p>
          <a:p>
            <a:pPr lvl="1" rtl="0">
              <a:lnSpc>
                <a:spcPct val="85000"/>
              </a:lnSpc>
              <a:spcBef>
                <a:spcPct val="30000"/>
              </a:spcBef>
            </a:pPr>
            <a:r>
              <a:rPr lang="pt-BR" sz="1500"/>
              <a:t>Ask why internal attacks are as important to address as the obvious external attacks.</a:t>
            </a:r>
          </a:p>
          <a:p>
            <a:pPr marL="0" indent="0" rtl="0">
              <a:lnSpc>
                <a:spcPct val="85000"/>
              </a:lnSpc>
              <a:spcBef>
                <a:spcPct val="30000"/>
              </a:spcBef>
              <a:buNone/>
            </a:pPr>
            <a:r>
              <a:rPr lang="pt-BR"/>
              <a:t>Topic 1.9</a:t>
            </a:r>
          </a:p>
          <a:p>
            <a:pPr lvl="1" rtl="0">
              <a:lnSpc>
                <a:spcPct val="85000"/>
              </a:lnSpc>
              <a:spcBef>
                <a:spcPct val="30000"/>
              </a:spcBef>
            </a:pPr>
            <a:r>
              <a:rPr lang="pt-BR" sz="1500"/>
              <a:t>Discuss the benefits of obtaining a CCNA certification.</a:t>
            </a:r>
          </a:p>
          <a:p>
            <a:pPr lvl="1" rtl="0">
              <a:lnSpc>
                <a:spcPct val="85000"/>
              </a:lnSpc>
              <a:spcBef>
                <a:spcPct val="30000"/>
              </a:spcBef>
            </a:pPr>
            <a:r>
              <a:rPr lang="pt-BR" sz="1500"/>
              <a:t>Have students research current networking job openings that require a CCNA or other Cisco certification.</a:t>
            </a:r>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extLst>
      <p:ext uri="{BB962C8B-B14F-4D97-AF65-F5344CB8AC3E}">
        <p14:creationId xmlns:p14="http://schemas.microsoft.com/office/powerpoint/2010/main" val="285628326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pPr rtl="0"/>
            <a:r>
              <a:rPr lang="pt-BR">
                <a:solidFill>
                  <a:schemeClr val="accent5">
                    <a:lumMod val="40000"/>
                    <a:lumOff val="60000"/>
                  </a:schemeClr>
                </a:solidFill>
              </a:rPr>
              <a:t>Módulo 1: As redes de hoje</a:t>
            </a:r>
          </a:p>
        </p:txBody>
      </p:sp>
      <p:sp>
        <p:nvSpPr>
          <p:cNvPr id="7" name="Subtitle 6"/>
          <p:cNvSpPr>
            <a:spLocks noGrp="1"/>
          </p:cNvSpPr>
          <p:nvPr>
            <p:ph type="subTitle" idx="1"/>
          </p:nvPr>
        </p:nvSpPr>
        <p:spPr>
          <a:xfrm>
            <a:off x="469497" y="3809526"/>
            <a:ext cx="2368954" cy="902174"/>
          </a:xfrm>
        </p:spPr>
        <p:txBody>
          <a:bodyPr/>
          <a:lstStyle/>
          <a:p>
            <a:pPr rtl="0"/>
            <a:r>
              <a:rPr lang="pt-BR">
                <a:solidFill>
                  <a:schemeClr val="accent5">
                    <a:lumMod val="40000"/>
                    <a:lumOff val="60000"/>
                  </a:schemeClr>
                </a:solidFill>
              </a:rPr>
              <a:t>Introdução às redes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rtl="0" eaLnBrk="1" hangingPunct="1"/>
            <a:r>
              <a:rPr lang="pt-BR"/>
              <a:t>Objetivos do módulo</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rtl="0" eaLnBrk="0" hangingPunct="0">
              <a:spcBef>
                <a:spcPct val="0"/>
              </a:spcBef>
              <a:spcAft>
                <a:spcPct val="0"/>
              </a:spcAft>
              <a:buClrTx/>
              <a:buSzTx/>
              <a:buNone/>
            </a:pPr>
            <a:r>
              <a:rPr lang="pt-BR" sz="1400" b="1">
                <a:solidFill>
                  <a:schemeClr val="tx1"/>
                </a:solidFill>
                <a:ea typeface="Calibri" panose="020F0502020204030204" pitchFamily="34" charset="0"/>
                <a:cs typeface="Calibri" panose="020F0502020204030204" pitchFamily="34" charset="0"/>
              </a:rPr>
              <a:t>Título do módulo: </a:t>
            </a:r>
            <a:r>
              <a:rPr lang="pt-BR" sz="1400">
                <a:solidFill>
                  <a:schemeClr val="tx1"/>
                </a:solidFill>
                <a:ea typeface="Calibri" panose="020F0502020204030204" pitchFamily="34" charset="0"/>
                <a:cs typeface="Calibri" panose="020F0502020204030204" pitchFamily="34" charset="0"/>
              </a:rPr>
              <a:t>As redes de hoje</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rtl="0" eaLnBrk="0" hangingPunct="0">
              <a:spcBef>
                <a:spcPct val="0"/>
              </a:spcBef>
              <a:spcAft>
                <a:spcPct val="0"/>
              </a:spcAft>
              <a:buClrTx/>
              <a:buSzTx/>
              <a:buNone/>
            </a:pPr>
            <a:r>
              <a:rPr lang="pt-BR" sz="1400" b="1">
                <a:solidFill>
                  <a:schemeClr val="tx1"/>
                </a:solidFill>
                <a:ea typeface="Calibri" panose="020F0502020204030204" pitchFamily="34" charset="0"/>
                <a:cs typeface="Calibri" panose="020F0502020204030204" pitchFamily="34" charset="0"/>
              </a:rPr>
              <a:t>Objetivo do módulo</a:t>
            </a:r>
            <a:r>
              <a:rPr lang="pt-BR" sz="1400">
                <a:solidFill>
                  <a:schemeClr val="tx1"/>
                </a:solidFill>
                <a:ea typeface="Calibri" panose="020F0502020204030204" pitchFamily="34" charset="0"/>
                <a:cs typeface="Calibri" panose="020F0502020204030204" pitchFamily="34" charset="0"/>
              </a:rPr>
              <a:t>: Explicar os avanços nas tecnologias modernas.</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942205"/>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rtl="0">
                        <a:lnSpc>
                          <a:spcPct val="107000"/>
                        </a:lnSpc>
                        <a:spcBef>
                          <a:spcPts val="0"/>
                        </a:spcBef>
                        <a:spcAft>
                          <a:spcPts val="0"/>
                        </a:spcAft>
                      </a:pPr>
                      <a:r>
                        <a:rPr lang="pt-BR" sz="1100">
                          <a:effectLst/>
                        </a:rPr>
                        <a:t>Título do Tópico</a:t>
                      </a:r>
                    </a:p>
                  </a:txBody>
                  <a:tcPr marL="60168" marR="60168" marT="0" marB="0"/>
                </a:tc>
                <a:tc>
                  <a:txBody>
                    <a:bodyPr/>
                    <a:lstStyle/>
                    <a:p>
                      <a:pPr marL="0" marR="0" rtl="0">
                        <a:lnSpc>
                          <a:spcPct val="107000"/>
                        </a:lnSpc>
                        <a:spcBef>
                          <a:spcPts val="0"/>
                        </a:spcBef>
                        <a:spcAft>
                          <a:spcPts val="0"/>
                        </a:spcAft>
                      </a:pPr>
                      <a:r>
                        <a:rPr lang="pt-BR" sz="1100">
                          <a:effectLst/>
                        </a:rPr>
                        <a:t>Objetivo do Tópico</a:t>
                      </a:r>
                    </a:p>
                  </a:txBody>
                  <a:tcPr marL="60168" marR="60168" marT="0" marB="0"/>
                </a:tc>
                <a:extLst>
                  <a:ext uri="{0D108BD9-81ED-4DB2-BD59-A6C34878D82A}">
                    <a16:rowId xmlns:a16="http://schemas.microsoft.com/office/drawing/2014/main" val="364302898"/>
                  </a:ext>
                </a:extLst>
              </a:tr>
              <a:tr h="263724">
                <a:tc>
                  <a:txBody>
                    <a:bodyPr/>
                    <a:lstStyle/>
                    <a:p>
                      <a:pPr marL="0" marR="0" rtl="0">
                        <a:lnSpc>
                          <a:spcPct val="107000"/>
                        </a:lnSpc>
                        <a:spcBef>
                          <a:spcPts val="0"/>
                        </a:spcBef>
                        <a:spcAft>
                          <a:spcPts val="0"/>
                        </a:spcAft>
                      </a:pPr>
                      <a:r>
                        <a:rPr lang="pt-BR" sz="1100">
                          <a:effectLst/>
                        </a:rPr>
                        <a:t>Redes afetam nossas vidas</a:t>
                      </a:r>
                    </a:p>
                  </a:txBody>
                  <a:tcPr marL="60168" marR="60168" marT="0" marB="0"/>
                </a:tc>
                <a:tc>
                  <a:txBody>
                    <a:bodyPr/>
                    <a:lstStyle/>
                    <a:p>
                      <a:pPr marL="0" marR="0" rtl="0">
                        <a:lnSpc>
                          <a:spcPct val="107000"/>
                        </a:lnSpc>
                        <a:spcBef>
                          <a:spcPts val="0"/>
                        </a:spcBef>
                        <a:spcAft>
                          <a:spcPts val="0"/>
                        </a:spcAft>
                      </a:pPr>
                      <a:r>
                        <a:rPr lang="pt-BR" sz="1100">
                          <a:effectLst/>
                        </a:rPr>
                        <a:t>Explicar como as redes afetam nossas vidas diárias.</a:t>
                      </a:r>
                    </a:p>
                  </a:txBody>
                  <a:tcPr marL="60168" marR="60168" marT="0" marB="0"/>
                </a:tc>
                <a:extLst>
                  <a:ext uri="{0D108BD9-81ED-4DB2-BD59-A6C34878D82A}">
                    <a16:rowId xmlns:a16="http://schemas.microsoft.com/office/drawing/2014/main" val="3530891527"/>
                  </a:ext>
                </a:extLst>
              </a:tr>
              <a:tr h="263724">
                <a:tc>
                  <a:txBody>
                    <a:bodyPr/>
                    <a:lstStyle/>
                    <a:p>
                      <a:pPr marL="0" marR="0" rtl="0">
                        <a:lnSpc>
                          <a:spcPct val="107000"/>
                        </a:lnSpc>
                        <a:spcBef>
                          <a:spcPts val="0"/>
                        </a:spcBef>
                        <a:spcAft>
                          <a:spcPts val="0"/>
                        </a:spcAft>
                      </a:pPr>
                      <a:r>
                        <a:rPr lang="pt-BR" sz="1100">
                          <a:effectLst/>
                        </a:rPr>
                        <a:t>Componentes de rede</a:t>
                      </a:r>
                    </a:p>
                  </a:txBody>
                  <a:tcPr marL="60168" marR="60168" marT="0" marB="0"/>
                </a:tc>
                <a:tc>
                  <a:txBody>
                    <a:bodyPr/>
                    <a:lstStyle/>
                    <a:p>
                      <a:pPr marL="0" marR="0" rtl="0">
                        <a:lnSpc>
                          <a:spcPct val="107000"/>
                        </a:lnSpc>
                        <a:spcBef>
                          <a:spcPts val="0"/>
                        </a:spcBef>
                        <a:spcAft>
                          <a:spcPts val="0"/>
                        </a:spcAft>
                      </a:pPr>
                      <a:r>
                        <a:rPr lang="pt-BR" sz="1100">
                          <a:effectLst/>
                        </a:rPr>
                        <a:t>Explicar como os dispositivos de host e de rede são usados.</a:t>
                      </a:r>
                    </a:p>
                  </a:txBody>
                  <a:tcPr marL="60168" marR="60168" marT="0" marB="0"/>
                </a:tc>
                <a:extLst>
                  <a:ext uri="{0D108BD9-81ED-4DB2-BD59-A6C34878D82A}">
                    <a16:rowId xmlns:a16="http://schemas.microsoft.com/office/drawing/2014/main" val="662892947"/>
                  </a:ext>
                </a:extLst>
              </a:tr>
              <a:tr h="254659">
                <a:tc>
                  <a:txBody>
                    <a:bodyPr/>
                    <a:lstStyle/>
                    <a:p>
                      <a:pPr marL="0" marR="0" rtl="0">
                        <a:lnSpc>
                          <a:spcPct val="107000"/>
                        </a:lnSpc>
                        <a:spcBef>
                          <a:spcPts val="0"/>
                        </a:spcBef>
                        <a:spcAft>
                          <a:spcPts val="0"/>
                        </a:spcAft>
                      </a:pPr>
                      <a:r>
                        <a:rPr lang="pt-BR" sz="1100">
                          <a:effectLst/>
                        </a:rPr>
                        <a:t>Representações e topologias de rede</a:t>
                      </a:r>
                    </a:p>
                  </a:txBody>
                  <a:tcPr marL="60168" marR="60168" marT="0" marB="0"/>
                </a:tc>
                <a:tc>
                  <a:txBody>
                    <a:bodyPr/>
                    <a:lstStyle/>
                    <a:p>
                      <a:pPr marL="0" marR="0" rtl="0">
                        <a:lnSpc>
                          <a:spcPct val="107000"/>
                        </a:lnSpc>
                        <a:spcBef>
                          <a:spcPts val="0"/>
                        </a:spcBef>
                        <a:spcAft>
                          <a:spcPts val="0"/>
                        </a:spcAft>
                      </a:pPr>
                      <a:r>
                        <a:rPr lang="pt-BR" sz="1100">
                          <a:effectLst/>
                        </a:rPr>
                        <a:t>Explicar as representações de rede e como elas são usadas em topologias de rede.</a:t>
                      </a:r>
                    </a:p>
                  </a:txBody>
                  <a:tcPr marL="60168" marR="60168" marT="0" marB="0"/>
                </a:tc>
                <a:extLst>
                  <a:ext uri="{0D108BD9-81ED-4DB2-BD59-A6C34878D82A}">
                    <a16:rowId xmlns:a16="http://schemas.microsoft.com/office/drawing/2014/main" val="1283686363"/>
                  </a:ext>
                </a:extLst>
              </a:tr>
              <a:tr h="249911">
                <a:tc>
                  <a:txBody>
                    <a:bodyPr/>
                    <a:lstStyle/>
                    <a:p>
                      <a:pPr marL="0" marR="0" rtl="0">
                        <a:lnSpc>
                          <a:spcPct val="107000"/>
                        </a:lnSpc>
                        <a:spcBef>
                          <a:spcPts val="0"/>
                        </a:spcBef>
                        <a:spcAft>
                          <a:spcPts val="0"/>
                        </a:spcAft>
                      </a:pPr>
                      <a:r>
                        <a:rPr lang="pt-BR" sz="1100">
                          <a:effectLst/>
                        </a:rPr>
                        <a:t>Tipos comuns de redes</a:t>
                      </a:r>
                    </a:p>
                  </a:txBody>
                  <a:tcPr marL="60168" marR="60168" marT="0" marB="0"/>
                </a:tc>
                <a:tc>
                  <a:txBody>
                    <a:bodyPr/>
                    <a:lstStyle/>
                    <a:p>
                      <a:pPr marL="0" marR="0" rtl="0">
                        <a:lnSpc>
                          <a:spcPct val="107000"/>
                        </a:lnSpc>
                        <a:spcBef>
                          <a:spcPts val="0"/>
                        </a:spcBef>
                        <a:spcAft>
                          <a:spcPts val="0"/>
                        </a:spcAft>
                      </a:pPr>
                      <a:r>
                        <a:rPr lang="pt-BR" sz="1100">
                          <a:effectLst/>
                        </a:rPr>
                        <a:t>Comparar as características de tipos comuns de redes.</a:t>
                      </a:r>
                    </a:p>
                  </a:txBody>
                  <a:tcPr marL="60168" marR="60168" marT="0" marB="0"/>
                </a:tc>
                <a:extLst>
                  <a:ext uri="{0D108BD9-81ED-4DB2-BD59-A6C34878D82A}">
                    <a16:rowId xmlns:a16="http://schemas.microsoft.com/office/drawing/2014/main" val="2466644772"/>
                  </a:ext>
                </a:extLst>
              </a:tr>
              <a:tr h="263724">
                <a:tc>
                  <a:txBody>
                    <a:bodyPr/>
                    <a:lstStyle/>
                    <a:p>
                      <a:pPr marL="0" marR="0" rtl="0">
                        <a:lnSpc>
                          <a:spcPct val="107000"/>
                        </a:lnSpc>
                        <a:spcBef>
                          <a:spcPts val="0"/>
                        </a:spcBef>
                        <a:spcAft>
                          <a:spcPts val="0"/>
                        </a:spcAft>
                      </a:pPr>
                      <a:r>
                        <a:rPr lang="pt-BR" sz="1100">
                          <a:effectLst/>
                        </a:rPr>
                        <a:t>Conexões com a Internet</a:t>
                      </a:r>
                    </a:p>
                  </a:txBody>
                  <a:tcPr marL="60168" marR="60168" marT="0" marB="0"/>
                </a:tc>
                <a:tc>
                  <a:txBody>
                    <a:bodyPr/>
                    <a:lstStyle/>
                    <a:p>
                      <a:pPr marL="0" marR="0" rtl="0">
                        <a:lnSpc>
                          <a:spcPct val="107000"/>
                        </a:lnSpc>
                        <a:spcBef>
                          <a:spcPts val="0"/>
                        </a:spcBef>
                        <a:spcAft>
                          <a:spcPts val="0"/>
                        </a:spcAft>
                      </a:pPr>
                      <a:r>
                        <a:rPr lang="pt-BR" sz="1100">
                          <a:effectLst/>
                        </a:rPr>
                        <a:t>Explicar como LANs e WANs se interconectam com a Internet.</a:t>
                      </a:r>
                    </a:p>
                  </a:txBody>
                  <a:tcPr marL="60168" marR="60168" marT="0" marB="0"/>
                </a:tc>
                <a:extLst>
                  <a:ext uri="{0D108BD9-81ED-4DB2-BD59-A6C34878D82A}">
                    <a16:rowId xmlns:a16="http://schemas.microsoft.com/office/drawing/2014/main" val="2893854660"/>
                  </a:ext>
                </a:extLst>
              </a:tr>
              <a:tr h="287720">
                <a:tc>
                  <a:txBody>
                    <a:bodyPr/>
                    <a:lstStyle/>
                    <a:p>
                      <a:pPr marL="0" marR="0" rtl="0">
                        <a:lnSpc>
                          <a:spcPct val="107000"/>
                        </a:lnSpc>
                        <a:spcBef>
                          <a:spcPts val="0"/>
                        </a:spcBef>
                        <a:spcAft>
                          <a:spcPts val="0"/>
                        </a:spcAft>
                      </a:pPr>
                      <a:r>
                        <a:rPr lang="pt-BR" sz="1100">
                          <a:effectLst/>
                        </a:rPr>
                        <a:t>Redes confiáveis</a:t>
                      </a:r>
                    </a:p>
                  </a:txBody>
                  <a:tcPr marL="60168" marR="60168" marT="0" marB="0"/>
                </a:tc>
                <a:tc>
                  <a:txBody>
                    <a:bodyPr/>
                    <a:lstStyle/>
                    <a:p>
                      <a:pPr marL="0" marR="0" rtl="0">
                        <a:lnSpc>
                          <a:spcPct val="107000"/>
                        </a:lnSpc>
                        <a:spcBef>
                          <a:spcPts val="0"/>
                        </a:spcBef>
                        <a:spcAft>
                          <a:spcPts val="0"/>
                        </a:spcAft>
                      </a:pPr>
                      <a:r>
                        <a:rPr lang="pt-BR" sz="1100">
                          <a:effectLst/>
                        </a:rPr>
                        <a:t>Descrever os quatro requisitos básicos de uma rede confiável.</a:t>
                      </a:r>
                    </a:p>
                  </a:txBody>
                  <a:tcPr marL="60168" marR="60168" marT="0" marB="0"/>
                </a:tc>
                <a:extLst>
                  <a:ext uri="{0D108BD9-81ED-4DB2-BD59-A6C34878D82A}">
                    <a16:rowId xmlns:a16="http://schemas.microsoft.com/office/drawing/2014/main" val="811040832"/>
                  </a:ext>
                </a:extLst>
              </a:tr>
              <a:tr h="406548">
                <a:tc>
                  <a:txBody>
                    <a:bodyPr/>
                    <a:lstStyle/>
                    <a:p>
                      <a:pPr marL="0" marR="0" rtl="0">
                        <a:lnSpc>
                          <a:spcPct val="107000"/>
                        </a:lnSpc>
                        <a:spcBef>
                          <a:spcPts val="0"/>
                        </a:spcBef>
                        <a:spcAft>
                          <a:spcPts val="0"/>
                        </a:spcAft>
                      </a:pPr>
                      <a:r>
                        <a:rPr lang="pt-BR" sz="1100">
                          <a:effectLst/>
                        </a:rPr>
                        <a:t>Tendências das redes</a:t>
                      </a:r>
                    </a:p>
                  </a:txBody>
                  <a:tcPr marL="60168" marR="60168" marT="0" marB="0"/>
                </a:tc>
                <a:tc>
                  <a:txBody>
                    <a:bodyPr/>
                    <a:lstStyle/>
                    <a:p>
                      <a:pPr marL="0" marR="0" rtl="0">
                        <a:lnSpc>
                          <a:spcPct val="107000"/>
                        </a:lnSpc>
                        <a:spcBef>
                          <a:spcPts val="0"/>
                        </a:spcBef>
                        <a:spcAft>
                          <a:spcPts val="0"/>
                        </a:spcAft>
                      </a:pPr>
                      <a:r>
                        <a:rPr lang="pt-BR" sz="1100">
                          <a:effectLst/>
                        </a:rPr>
                        <a:t>Explicar como as tendências, como BYOD (Bring Your Own Device, consumerização de TI), colaboração on-line, uso de vídeo e computação em nuvem, estão mudando a maneira de interagir.</a:t>
                      </a:r>
                    </a:p>
                  </a:txBody>
                  <a:tcPr marL="60168" marR="60168" marT="0" marB="0"/>
                </a:tc>
                <a:extLst>
                  <a:ext uri="{0D108BD9-81ED-4DB2-BD59-A6C34878D82A}">
                    <a16:rowId xmlns:a16="http://schemas.microsoft.com/office/drawing/2014/main" val="2031869363"/>
                  </a:ext>
                </a:extLst>
              </a:tr>
              <a:tr h="287720">
                <a:tc>
                  <a:txBody>
                    <a:bodyPr/>
                    <a:lstStyle/>
                    <a:p>
                      <a:pPr marL="0" marR="0" rtl="0">
                        <a:lnSpc>
                          <a:spcPct val="107000"/>
                        </a:lnSpc>
                        <a:spcBef>
                          <a:spcPts val="0"/>
                        </a:spcBef>
                        <a:spcAft>
                          <a:spcPts val="0"/>
                        </a:spcAft>
                      </a:pPr>
                      <a:r>
                        <a:rPr lang="pt-BR" sz="1100">
                          <a:effectLst/>
                        </a:rPr>
                        <a:t>Segurança da rede</a:t>
                      </a:r>
                    </a:p>
                  </a:txBody>
                  <a:tcPr marL="60168" marR="60168" marT="0" marB="0"/>
                </a:tc>
                <a:tc>
                  <a:txBody>
                    <a:bodyPr/>
                    <a:lstStyle/>
                    <a:p>
                      <a:pPr marL="0" marR="0" rtl="0">
                        <a:lnSpc>
                          <a:spcPct val="107000"/>
                        </a:lnSpc>
                        <a:spcBef>
                          <a:spcPts val="0"/>
                        </a:spcBef>
                        <a:spcAft>
                          <a:spcPts val="0"/>
                        </a:spcAft>
                      </a:pPr>
                      <a:r>
                        <a:rPr lang="pt-BR" sz="1100">
                          <a:effectLst/>
                        </a:rPr>
                        <a:t>Identifique algumas ameaças e soluções básicas de segurança para todas as redes.</a:t>
                      </a:r>
                    </a:p>
                  </a:txBody>
                  <a:tcPr marL="60168" marR="60168" marT="0" marB="0"/>
                </a:tc>
                <a:extLst>
                  <a:ext uri="{0D108BD9-81ED-4DB2-BD59-A6C34878D82A}">
                    <a16:rowId xmlns:a16="http://schemas.microsoft.com/office/drawing/2014/main" val="2746633774"/>
                  </a:ext>
                </a:extLst>
              </a:tr>
              <a:tr h="263724">
                <a:tc>
                  <a:txBody>
                    <a:bodyPr/>
                    <a:lstStyle/>
                    <a:p>
                      <a:pPr marL="0" marR="0" rtl="0">
                        <a:lnSpc>
                          <a:spcPct val="107000"/>
                        </a:lnSpc>
                        <a:spcBef>
                          <a:spcPts val="0"/>
                        </a:spcBef>
                        <a:spcAft>
                          <a:spcPts val="0"/>
                        </a:spcAft>
                      </a:pPr>
                      <a:r>
                        <a:rPr lang="pt-BR" sz="1100">
                          <a:effectLst/>
                        </a:rPr>
                        <a:t>O profissional de TI</a:t>
                      </a:r>
                    </a:p>
                  </a:txBody>
                  <a:tcPr marL="60168" marR="60168" marT="0" marB="0"/>
                </a:tc>
                <a:tc>
                  <a:txBody>
                    <a:bodyPr/>
                    <a:lstStyle/>
                    <a:p>
                      <a:pPr marL="0" marR="0" rtl="0">
                        <a:lnSpc>
                          <a:spcPct val="107000"/>
                        </a:lnSpc>
                        <a:spcBef>
                          <a:spcPts val="0"/>
                        </a:spcBef>
                        <a:spcAft>
                          <a:spcPts val="0"/>
                        </a:spcAft>
                      </a:pPr>
                      <a:r>
                        <a:rPr lang="pt-BR" sz="1100">
                          <a:effectLst/>
                        </a:rPr>
                        <a:t>Explicar oportunidades de emprego no campo de rede.</a:t>
                      </a: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pt-BR">
                <a:solidFill>
                  <a:schemeClr val="accent5">
                    <a:lumMod val="40000"/>
                    <a:lumOff val="60000"/>
                  </a:schemeClr>
                </a:solidFill>
              </a:rPr>
              <a:t>1.1 Redes afetam nossas vidas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rtl="0">
              <a:buNone/>
            </a:pPr>
            <a:r>
              <a:rPr lang="pt-BR" sz="1800"/>
              <a:t>A comunicação é quase tão importante para nós quanto nossa dependência de ar, água, comida e abrigo. No mundo de hoje, com o uso de redes, estamos conectados como nunca estivemos.</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pt-BR" sz="1600"/>
              <a:t>As redes de hoje</a:t>
            </a:r>
            <a:br>
              <a:rPr lang="en-US" altLang="en-US" dirty="0"/>
            </a:br>
            <a:r>
              <a:rPr lang="pt-BR"/>
              <a:t>Redes nos conectam</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pt-BR" sz="1600"/>
              <a:t>As redes de hoje</a:t>
            </a:r>
            <a:br>
              <a:rPr lang="en-US" altLang="en-US" dirty="0"/>
            </a:br>
            <a:endParaRPr lang="en-US" altLang="en-US" dirty="0"/>
          </a:p>
        </p:txBody>
      </p:sp>
      <p:sp>
        <p:nvSpPr>
          <p:cNvPr id="8194" name="Rectangle 2"/>
          <p:cNvSpPr>
            <a:spLocks noGrp="1" noChangeArrowheads="1"/>
          </p:cNvSpPr>
          <p:nvPr>
            <p:ph type="title"/>
          </p:nvPr>
        </p:nvSpPr>
        <p:spPr>
          <a:xfrm>
            <a:off x="1" y="209912"/>
            <a:ext cx="9144000" cy="592921"/>
          </a:xfrm>
        </p:spPr>
        <p:txBody>
          <a:bodyPr/>
          <a:lstStyle/>
          <a:p>
            <a:pPr rtl="0"/>
            <a:r>
              <a:rPr lang="pt-BR"/>
              <a:t>Vídeo - A experiência de aprendizado da Cisco Networking Academy</a:t>
            </a:r>
          </a:p>
        </p:txBody>
      </p:sp>
      <p:sp>
        <p:nvSpPr>
          <p:cNvPr id="2" name="Content Placeholder 1"/>
          <p:cNvSpPr>
            <a:spLocks noGrp="1"/>
          </p:cNvSpPr>
          <p:nvPr>
            <p:ph idx="1"/>
          </p:nvPr>
        </p:nvSpPr>
        <p:spPr>
          <a:xfrm>
            <a:off x="144065" y="798944"/>
            <a:ext cx="8853286" cy="547847"/>
          </a:xfrm>
        </p:spPr>
        <p:txBody>
          <a:bodyPr/>
          <a:lstStyle/>
          <a:p>
            <a:pPr marL="0" indent="0" rtl="0">
              <a:buNone/>
            </a:pPr>
            <a:r>
              <a:rPr lang="pt-BR"/>
              <a:t>Cisco Networking Academy: saiba como usamos a tecnologia para tornar o mundo um lugar melhor.</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pt-BR" sz="1600"/>
              <a:t>Asa Redes de Hoje</a:t>
            </a:r>
            <a:br>
              <a:rPr lang="en-US" altLang="en-US" dirty="0"/>
            </a:br>
            <a:r>
              <a:rPr lang="pt-BR"/>
              <a:t>Sem Fronteiras</a:t>
            </a:r>
          </a:p>
        </p:txBody>
      </p:sp>
      <p:sp>
        <p:nvSpPr>
          <p:cNvPr id="8195" name="Rectangle 6"/>
          <p:cNvSpPr>
            <a:spLocks noGrp="1" noChangeArrowheads="1"/>
          </p:cNvSpPr>
          <p:nvPr>
            <p:ph idx="1"/>
          </p:nvPr>
        </p:nvSpPr>
        <p:spPr>
          <a:xfrm>
            <a:off x="124609" y="905949"/>
            <a:ext cx="8853286" cy="1166043"/>
          </a:xfrm>
        </p:spPr>
        <p:txBody>
          <a:bodyPr/>
          <a:lstStyle/>
          <a:p>
            <a:pPr rtl="0">
              <a:buFont typeface="Arial" panose="020B0604020202020204" pitchFamily="34" charset="0"/>
              <a:buChar char="•"/>
            </a:pPr>
            <a:r>
              <a:rPr lang="pt-BR"/>
              <a:t>Mundo sem fronteiras</a:t>
            </a:r>
          </a:p>
          <a:p>
            <a:pPr rtl="0">
              <a:buFont typeface="Arial" panose="020B0604020202020204" pitchFamily="34" charset="0"/>
              <a:buChar char="•"/>
            </a:pPr>
            <a:r>
              <a:rPr lang="pt-BR"/>
              <a:t>Comunidades globais</a:t>
            </a:r>
          </a:p>
          <a:p>
            <a:pPr rtl="0">
              <a:buFont typeface="Arial" panose="020B0604020202020204" pitchFamily="34" charset="0"/>
              <a:buChar char="•"/>
            </a:pPr>
            <a:r>
              <a:rPr lang="pt-BR"/>
              <a:t>Rede humana</a:t>
            </a: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pt-BR">
                <a:solidFill>
                  <a:schemeClr val="accent5">
                    <a:lumMod val="40000"/>
                    <a:lumOff val="60000"/>
                  </a:schemeClr>
                </a:solidFill>
              </a:rPr>
              <a:t>Componentes de rede</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pt-BR"/>
              <a:t>Funções dehost de componentes de</a:t>
            </a:r>
            <a:r>
              <a:rPr lang="pt-BR" sz="1600"/>
              <a:t>rede</a:t>
            </a:r>
          </a:p>
        </p:txBody>
      </p:sp>
      <p:sp>
        <p:nvSpPr>
          <p:cNvPr id="8195" name="Rectangle 6"/>
          <p:cNvSpPr>
            <a:spLocks noGrp="1" noChangeArrowheads="1"/>
          </p:cNvSpPr>
          <p:nvPr>
            <p:ph idx="1"/>
          </p:nvPr>
        </p:nvSpPr>
        <p:spPr>
          <a:xfrm>
            <a:off x="144064" y="798945"/>
            <a:ext cx="3488136" cy="4153199"/>
          </a:xfrm>
        </p:spPr>
        <p:txBody>
          <a:bodyPr/>
          <a:lstStyle/>
          <a:p>
            <a:pPr marL="0" indent="0" rtl="0">
              <a:buNone/>
            </a:pPr>
            <a:r>
              <a:rPr lang="pt-BR" sz="1600"/>
              <a:t>Todo computador em uma rede é chamado de host ou dispositivo final.</a:t>
            </a:r>
          </a:p>
          <a:p>
            <a:pPr marL="0" indent="0" rtl="0">
              <a:buNone/>
            </a:pPr>
            <a:r>
              <a:rPr lang="pt-BR" sz="1600"/>
              <a:t>Servidores são computadores que fornecem informações aos dispositivos finais:</a:t>
            </a:r>
          </a:p>
          <a:p>
            <a:pPr lvl="1" rtl="0">
              <a:buFont typeface="Arial" panose="020B0604020202020204" pitchFamily="34" charset="0"/>
              <a:buChar char="•"/>
            </a:pPr>
            <a:r>
              <a:rPr lang="pt-BR" sz="1600"/>
              <a:t>servidores de email</a:t>
            </a:r>
          </a:p>
          <a:p>
            <a:pPr lvl="1" rtl="0">
              <a:buFont typeface="Arial" panose="020B0604020202020204" pitchFamily="34" charset="0"/>
              <a:buChar char="•"/>
            </a:pPr>
            <a:r>
              <a:rPr lang="pt-BR" sz="1600"/>
              <a:t>servidores web</a:t>
            </a:r>
          </a:p>
          <a:p>
            <a:pPr lvl="1" rtl="0">
              <a:buFont typeface="Arial" panose="020B0604020202020204" pitchFamily="34" charset="0"/>
              <a:buChar char="•"/>
            </a:pPr>
            <a:r>
              <a:rPr lang="pt-BR" sz="1600"/>
              <a:t>servidor de arquivos</a:t>
            </a:r>
          </a:p>
          <a:p>
            <a:pPr marL="0" indent="0" rtl="0">
              <a:buNone/>
            </a:pPr>
            <a:r>
              <a:rPr lang="pt-BR" sz="1600"/>
              <a:t>Os clientes são computadores que enviam solicitações aos servidores para recuperar informações:</a:t>
            </a:r>
          </a:p>
          <a:p>
            <a:pPr lvl="1" rtl="0">
              <a:buFont typeface="Arial" panose="020B0604020202020204" pitchFamily="34" charset="0"/>
              <a:buChar char="•"/>
            </a:pPr>
            <a:r>
              <a:rPr lang="pt-BR" sz="1600"/>
              <a:t>a partir de um servidor Web</a:t>
            </a:r>
          </a:p>
          <a:p>
            <a:pPr lvl="1" rtl="0"/>
            <a:r>
              <a:rPr lang="pt-BR" sz="1600"/>
              <a:t>e-mail de um servidor de e-mail</a:t>
            </a:r>
          </a:p>
          <a:p>
            <a:pPr marL="0" indent="0" rtl="0">
              <a:buNone/>
            </a:pPr>
            <a:r>
              <a:rPr lang="pt-BR"/>
              <a:t> </a:t>
            </a:r>
          </a:p>
        </p:txBody>
      </p:sp>
      <p:graphicFrame>
        <p:nvGraphicFramePr>
          <p:cNvPr id="2" name="Table 1"/>
          <p:cNvGraphicFramePr>
            <a:graphicFrameLocks noGrp="1"/>
          </p:cNvGraphicFramePr>
          <p:nvPr>
            <p:extLst>
              <p:ext uri="{D42A27DB-BD31-4B8C-83A1-F6EECF244321}">
                <p14:modId xmlns:p14="http://schemas.microsoft.com/office/powerpoint/2010/main" val="451591826"/>
              </p:ext>
            </p:extLst>
          </p:nvPr>
        </p:nvGraphicFramePr>
        <p:xfrm>
          <a:off x="3699932" y="2180167"/>
          <a:ext cx="5300003" cy="2947439"/>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pPr rtl="0"/>
                      <a:r>
                        <a:rPr lang="pt-BR"/>
                        <a:t>Tipo de servidor</a:t>
                      </a:r>
                    </a:p>
                  </a:txBody>
                  <a:tcPr/>
                </a:tc>
                <a:tc>
                  <a:txBody>
                    <a:bodyPr/>
                    <a:lstStyle/>
                    <a:p>
                      <a:pPr rtl="0"/>
                      <a:r>
                        <a:rPr lang="pt-BR"/>
                        <a:t>Descrição</a:t>
                      </a:r>
                    </a:p>
                  </a:txBody>
                  <a:tcPr/>
                </a:tc>
                <a:extLst>
                  <a:ext uri="{0D108BD9-81ED-4DB2-BD59-A6C34878D82A}">
                    <a16:rowId xmlns:a16="http://schemas.microsoft.com/office/drawing/2014/main" val="10000"/>
                  </a:ext>
                </a:extLst>
              </a:tr>
              <a:tr h="527016">
                <a:tc>
                  <a:txBody>
                    <a:bodyPr/>
                    <a:lstStyle/>
                    <a:p>
                      <a:pPr rtl="0"/>
                      <a:r>
                        <a:rPr lang="pt-BR"/>
                        <a:t>E-mail</a:t>
                      </a:r>
                    </a:p>
                  </a:txBody>
                  <a:tcPr/>
                </a:tc>
                <a:tc>
                  <a:txBody>
                    <a:bodyPr/>
                    <a:lstStyle/>
                    <a:p>
                      <a:pPr rtl="0"/>
                      <a:r>
                        <a:rPr lang="pt-BR" sz="1400" b="0" i="0" kern="1200">
                          <a:solidFill>
                            <a:schemeClr val="dk1"/>
                          </a:solidFill>
                          <a:effectLst/>
                          <a:latin typeface="+mn-lt"/>
                          <a:ea typeface="+mn-ea"/>
                          <a:cs typeface="+mn-cs"/>
                        </a:rPr>
                        <a:t>O servidor de email executa o software do servidor de email. </a:t>
                      </a:r>
                    </a:p>
                    <a:p>
                      <a:pPr rtl="0"/>
                      <a:r>
                        <a:rPr lang="pt-BR" sz="1400" b="0" i="0" kern="1200">
                          <a:solidFill>
                            <a:schemeClr val="dk1"/>
                          </a:solidFill>
                          <a:effectLst/>
                          <a:latin typeface="+mn-lt"/>
                          <a:ea typeface="+mn-ea"/>
                          <a:cs typeface="+mn-cs"/>
                        </a:rPr>
                        <a:t>Os clientes usam</a:t>
                      </a:r>
                      <a:r>
                        <a:rPr lang="pt-BR" sz="1400" b="0" i="0" kern="1200" baseline="0">
                          <a:solidFill>
                            <a:schemeClr val="dk1"/>
                          </a:solidFill>
                          <a:effectLst/>
                          <a:latin typeface="+mn-lt"/>
                          <a:ea typeface="+mn-ea"/>
                          <a:cs typeface="+mn-cs"/>
                        </a:rPr>
                        <a:t> </a:t>
                      </a:r>
                      <a:r>
                        <a:rPr lang="pt-BR" sz="1400" b="0" i="0" kern="1200">
                          <a:solidFill>
                            <a:schemeClr val="dk1"/>
                          </a:solidFill>
                          <a:effectLst/>
                          <a:latin typeface="+mn-lt"/>
                          <a:ea typeface="+mn-ea"/>
                          <a:cs typeface="+mn-cs"/>
                        </a:rPr>
                        <a:t>o software cliente para acessar o e-mail.</a:t>
                      </a:r>
                    </a:p>
                  </a:txBody>
                  <a:tcPr/>
                </a:tc>
                <a:extLst>
                  <a:ext uri="{0D108BD9-81ED-4DB2-BD59-A6C34878D82A}">
                    <a16:rowId xmlns:a16="http://schemas.microsoft.com/office/drawing/2014/main" val="10001"/>
                  </a:ext>
                </a:extLst>
              </a:tr>
              <a:tr h="744023">
                <a:tc>
                  <a:txBody>
                    <a:bodyPr/>
                    <a:lstStyle/>
                    <a:p>
                      <a:pPr rtl="0"/>
                      <a:r>
                        <a:rPr lang="pt-BR"/>
                        <a:t>Web</a:t>
                      </a:r>
                    </a:p>
                  </a:txBody>
                  <a:tcPr/>
                </a:tc>
                <a:tc>
                  <a:txBody>
                    <a:bodyPr/>
                    <a:lstStyle/>
                    <a:p>
                      <a:pPr rtl="0"/>
                      <a:r>
                        <a:rPr lang="pt-BR" sz="1400" b="0" i="0" kern="1200">
                          <a:solidFill>
                            <a:schemeClr val="dk1"/>
                          </a:solidFill>
                          <a:effectLst/>
                          <a:latin typeface="+mn-lt"/>
                          <a:ea typeface="+mn-ea"/>
                          <a:cs typeface="+mn-cs"/>
                        </a:rPr>
                        <a:t>O servidor Web executa software de servidor web. </a:t>
                      </a:r>
                    </a:p>
                    <a:p>
                      <a:pPr rtl="0"/>
                      <a:r>
                        <a:rPr lang="pt-BR" sz="1400" b="0" i="0" kern="1200">
                          <a:solidFill>
                            <a:schemeClr val="dk1"/>
                          </a:solidFill>
                          <a:effectLst/>
                          <a:latin typeface="+mn-lt"/>
                          <a:ea typeface="+mn-ea"/>
                          <a:cs typeface="+mn-cs"/>
                        </a:rPr>
                        <a:t>Os clientes usam software do navegador para acessar páginas da Web.</a:t>
                      </a:r>
                    </a:p>
                  </a:txBody>
                  <a:tcPr/>
                </a:tc>
                <a:extLst>
                  <a:ext uri="{0D108BD9-81ED-4DB2-BD59-A6C34878D82A}">
                    <a16:rowId xmlns:a16="http://schemas.microsoft.com/office/drawing/2014/main" val="10002"/>
                  </a:ext>
                </a:extLst>
              </a:tr>
              <a:tr h="609777">
                <a:tc>
                  <a:txBody>
                    <a:bodyPr/>
                    <a:lstStyle/>
                    <a:p>
                      <a:pPr rtl="0"/>
                      <a:r>
                        <a:rPr lang="pt-BR"/>
                        <a:t>Arquivo</a:t>
                      </a:r>
                    </a:p>
                  </a:txBody>
                  <a:tcPr/>
                </a:tc>
                <a:tc>
                  <a:txBody>
                    <a:bodyPr/>
                    <a:lstStyle/>
                    <a:p>
                      <a:pPr rtl="0"/>
                      <a:r>
                        <a:rPr lang="pt-BR" sz="1400" b="0" i="0" kern="1200">
                          <a:solidFill>
                            <a:schemeClr val="dk1"/>
                          </a:solidFill>
                          <a:effectLst/>
                          <a:latin typeface="+mn-lt"/>
                          <a:ea typeface="+mn-ea"/>
                          <a:cs typeface="+mn-cs"/>
                        </a:rPr>
                        <a:t>O servidor de arquivos armazena arquivos corporativos e de usuário.</a:t>
                      </a:r>
                    </a:p>
                    <a:p>
                      <a:pPr rtl="0"/>
                      <a:r>
                        <a:rPr lang="pt-BR" sz="1400" b="0" i="0" kern="1200">
                          <a:solidFill>
                            <a:schemeClr val="dk1"/>
                          </a:solidFill>
                          <a:effectLst/>
                          <a:latin typeface="+mn-lt"/>
                          <a:ea typeface="+mn-ea"/>
                          <a:cs typeface="+mn-cs"/>
                        </a:rPr>
                        <a:t>Os dispositivos cliente acessam esses arquivos.</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pPr rtl="0"/>
            <a:r>
              <a:rPr lang="pt-BR"/>
              <a:t>Instructor Materials – Module 1 Planning Guide</a:t>
            </a:r>
          </a:p>
        </p:txBody>
      </p:sp>
      <p:sp>
        <p:nvSpPr>
          <p:cNvPr id="4099" name="Rectangle 34"/>
          <p:cNvSpPr>
            <a:spLocks noGrp="1" noChangeArrowheads="1"/>
          </p:cNvSpPr>
          <p:nvPr>
            <p:ph idx="1"/>
          </p:nvPr>
        </p:nvSpPr>
        <p:spPr>
          <a:xfrm>
            <a:off x="144065" y="798944"/>
            <a:ext cx="8853286" cy="3747655"/>
          </a:xfrm>
        </p:spPr>
        <p:txBody>
          <a:bodyPr/>
          <a:lstStyle/>
          <a:p>
            <a:pPr marL="0" indent="0" rtl="0">
              <a:buNone/>
            </a:pPr>
            <a:r>
              <a:rPr lang="pt-BR"/>
              <a:t>This PowerPoint deck is divided in two parts:</a:t>
            </a:r>
          </a:p>
          <a:p>
            <a:pPr rtl="0">
              <a:buFont typeface="Arial" panose="020B0604020202020204" pitchFamily="34" charset="0"/>
              <a:buChar char="•"/>
            </a:pPr>
            <a:r>
              <a:rPr lang="pt-BR"/>
              <a:t>Instructor Planning Guide</a:t>
            </a:r>
          </a:p>
          <a:p>
            <a:pPr lvl="1" rtl="0"/>
            <a:r>
              <a:rPr lang="pt-BR"/>
              <a:t>Information to help you become familiar with the module</a:t>
            </a:r>
          </a:p>
          <a:p>
            <a:pPr lvl="1" rtl="0"/>
            <a:r>
              <a:rPr lang="pt-BR"/>
              <a:t>Teaching aids</a:t>
            </a:r>
          </a:p>
          <a:p>
            <a:pPr rtl="0">
              <a:buFont typeface="Arial" panose="020B0604020202020204" pitchFamily="34" charset="0"/>
              <a:buChar char="•"/>
            </a:pPr>
            <a:r>
              <a:rPr lang="pt-BR"/>
              <a:t>Instructor Class Presentation</a:t>
            </a:r>
          </a:p>
          <a:p>
            <a:pPr lvl="1" rtl="0"/>
            <a:r>
              <a:rPr lang="pt-BR"/>
              <a:t>Optional slides that you can use in the classroom</a:t>
            </a:r>
          </a:p>
          <a:p>
            <a:pPr lvl="1" rtl="0"/>
            <a:r>
              <a:rPr lang="pt-BR"/>
              <a:t>Begins on slide # 12</a:t>
            </a:r>
          </a:p>
          <a:p>
            <a:pPr marL="142875" lvl="1" indent="0" algn="ctr" rtl="0">
              <a:buNone/>
            </a:pPr>
            <a:r>
              <a:rPr lang="pt-BR" sz="1600" b="1"/>
              <a:t>Note</a:t>
            </a:r>
            <a:r>
              <a:rPr lang="pt-BR" sz="1600"/>
              <a:t>: Remove the Planning Guide from this presentation before sharing with anyone.</a:t>
            </a:r>
          </a:p>
          <a:p>
            <a:pPr marL="0" indent="0" rtl="0">
              <a:buNone/>
            </a:pPr>
            <a:r>
              <a:rPr lang="pt-BR" sz="1600" b="1">
                <a:solidFill>
                  <a:schemeClr val="accent4"/>
                </a:solidFill>
              </a:rPr>
              <a:t>For additional help and resources go to the Instructor Home Page and Course Resources for this course. You also can visit the professional development site on netacad.com, the official Cisco Networking Academy Facebook page, or Instructor Only FB group.</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pPr rtl="0"/>
            <a:r>
              <a:rPr lang="pt-BR" sz="1600"/>
              <a:t>Componentes de rede</a:t>
            </a:r>
            <a:br>
              <a:rPr lang="en-US" altLang="en-US" dirty="0"/>
            </a:br>
            <a:r>
              <a:rPr lang="pt-BR"/>
              <a:t>ponto a ponto</a:t>
            </a:r>
          </a:p>
        </p:txBody>
      </p:sp>
      <p:sp>
        <p:nvSpPr>
          <p:cNvPr id="8195" name="Rectangle 6"/>
          <p:cNvSpPr>
            <a:spLocks noGrp="1" noChangeArrowheads="1"/>
          </p:cNvSpPr>
          <p:nvPr>
            <p:ph idx="1"/>
          </p:nvPr>
        </p:nvSpPr>
        <p:spPr>
          <a:xfrm>
            <a:off x="129888" y="728063"/>
            <a:ext cx="8853286" cy="803372"/>
          </a:xfrm>
        </p:spPr>
        <p:txBody>
          <a:bodyPr/>
          <a:lstStyle/>
          <a:p>
            <a:pPr marL="0" indent="0" rtl="0">
              <a:buNone/>
            </a:pPr>
            <a:r>
              <a:rPr lang="pt-BR" sz="1600"/>
              <a:t>É possível que um dispositivo seja um cliente e um servidor em uma rede ponto a ponto. </a:t>
            </a:r>
            <a:r>
              <a:rPr lang="pt-BR"/>
              <a:t>Este tipo de design de rede é recomendado apenas para redes muito pequenas. </a:t>
            </a:r>
          </a:p>
          <a:p>
            <a:pPr marL="0" indent="0" rtl="0">
              <a:buNone/>
            </a:pPr>
            <a:r>
              <a:rPr lang="pt-BR"/>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pPr rtl="0"/>
                      <a:r>
                        <a:rPr lang="pt-BR"/>
                        <a:t>Vantagens</a:t>
                      </a:r>
                    </a:p>
                  </a:txBody>
                  <a:tcPr/>
                </a:tc>
                <a:tc>
                  <a:txBody>
                    <a:bodyPr/>
                    <a:lstStyle/>
                    <a:p>
                      <a:pPr rtl="0"/>
                      <a:r>
                        <a:rPr lang="pt-BR"/>
                        <a:t>Desvantagens</a:t>
                      </a:r>
                    </a:p>
                  </a:txBody>
                  <a:tcPr/>
                </a:tc>
                <a:extLst>
                  <a:ext uri="{0D108BD9-81ED-4DB2-BD59-A6C34878D82A}">
                    <a16:rowId xmlns:a16="http://schemas.microsoft.com/office/drawing/2014/main" val="10000"/>
                  </a:ext>
                </a:extLst>
              </a:tr>
              <a:tr h="289977">
                <a:tc>
                  <a:txBody>
                    <a:bodyPr/>
                    <a:lstStyle/>
                    <a:p>
                      <a:pPr algn="l" rtl="0">
                        <a:buFont typeface="Arial"/>
                        <a:buNone/>
                      </a:pPr>
                      <a:r>
                        <a:rPr lang="pt-BR" b="0" i="0">
                          <a:solidFill>
                            <a:srgbClr val="58585B"/>
                          </a:solidFill>
                          <a:effectLst/>
                          <a:latin typeface="CiscoSans"/>
                        </a:rPr>
                        <a:t>Fácil de configurar</a:t>
                      </a:r>
                    </a:p>
                  </a:txBody>
                  <a:tcPr/>
                </a:tc>
                <a:tc>
                  <a:txBody>
                    <a:bodyPr/>
                    <a:lstStyle/>
                    <a:p>
                      <a:pPr rtl="0"/>
                      <a:r>
                        <a:rPr lang="pt-BR" sz="1400" b="0" i="0" kern="1200">
                          <a:solidFill>
                            <a:schemeClr val="dk1"/>
                          </a:solidFill>
                          <a:effectLst/>
                          <a:latin typeface="+mn-lt"/>
                          <a:ea typeface="+mn-ea"/>
                          <a:cs typeface="+mn-cs"/>
                        </a:rPr>
                        <a:t>Nenhuma administração centralizada</a:t>
                      </a:r>
                    </a:p>
                  </a:txBody>
                  <a:tcPr/>
                </a:tc>
                <a:extLst>
                  <a:ext uri="{0D108BD9-81ED-4DB2-BD59-A6C34878D82A}">
                    <a16:rowId xmlns:a16="http://schemas.microsoft.com/office/drawing/2014/main" val="10001"/>
                  </a:ext>
                </a:extLst>
              </a:tr>
              <a:tr h="276705">
                <a:tc>
                  <a:txBody>
                    <a:bodyPr/>
                    <a:lstStyle/>
                    <a:p>
                      <a:pPr algn="l" rtl="0">
                        <a:buFont typeface="Arial"/>
                        <a:buNone/>
                      </a:pPr>
                      <a:r>
                        <a:rPr lang="pt-BR" b="0" i="0">
                          <a:solidFill>
                            <a:srgbClr val="58585B"/>
                          </a:solidFill>
                          <a:effectLst/>
                          <a:latin typeface="CiscoSans"/>
                        </a:rPr>
                        <a:t>Menos complexo</a:t>
                      </a:r>
                    </a:p>
                  </a:txBody>
                  <a:tcPr/>
                </a:tc>
                <a:tc>
                  <a:txBody>
                    <a:bodyPr/>
                    <a:lstStyle/>
                    <a:p>
                      <a:pPr rtl="0"/>
                      <a:r>
                        <a:rPr lang="pt-BR" sz="1400" b="0" i="0" kern="1200">
                          <a:solidFill>
                            <a:schemeClr val="dk1"/>
                          </a:solidFill>
                          <a:effectLst/>
                          <a:latin typeface="+mn-lt"/>
                          <a:ea typeface="+mn-ea"/>
                          <a:cs typeface="+mn-cs"/>
                        </a:rPr>
                        <a:t>Não é tão segura</a:t>
                      </a:r>
                    </a:p>
                  </a:txBody>
                  <a:tcPr/>
                </a:tc>
                <a:extLst>
                  <a:ext uri="{0D108BD9-81ED-4DB2-BD59-A6C34878D82A}">
                    <a16:rowId xmlns:a16="http://schemas.microsoft.com/office/drawing/2014/main" val="10002"/>
                  </a:ext>
                </a:extLst>
              </a:tr>
              <a:tr h="470398">
                <a:tc>
                  <a:txBody>
                    <a:bodyPr/>
                    <a:lstStyle/>
                    <a:p>
                      <a:pPr algn="l" rtl="0">
                        <a:buFont typeface="Arial"/>
                        <a:buNone/>
                      </a:pPr>
                      <a:r>
                        <a:rPr lang="pt-BR" b="0" i="0">
                          <a:solidFill>
                            <a:srgbClr val="58585B"/>
                          </a:solidFill>
                          <a:effectLst/>
                          <a:latin typeface="CiscoSans"/>
                        </a:rPr>
                        <a:t>Custo mais baixo</a:t>
                      </a:r>
                    </a:p>
                  </a:txBody>
                  <a:tcPr/>
                </a:tc>
                <a:tc>
                  <a:txBody>
                    <a:bodyPr/>
                    <a:lstStyle/>
                    <a:p>
                      <a:pPr rtl="0"/>
                      <a:r>
                        <a:rPr lang="pt-BR" sz="1400" b="0" i="0" kern="1200">
                          <a:solidFill>
                            <a:schemeClr val="dk1"/>
                          </a:solidFill>
                          <a:effectLst/>
                          <a:latin typeface="+mn-lt"/>
                          <a:ea typeface="+mn-ea"/>
                          <a:cs typeface="+mn-cs"/>
                        </a:rPr>
                        <a:t>Não é escalável</a:t>
                      </a:r>
                    </a:p>
                  </a:txBody>
                  <a:tcPr/>
                </a:tc>
                <a:extLst>
                  <a:ext uri="{0D108BD9-81ED-4DB2-BD59-A6C34878D82A}">
                    <a16:rowId xmlns:a16="http://schemas.microsoft.com/office/drawing/2014/main" val="10003"/>
                  </a:ext>
                </a:extLst>
              </a:tr>
              <a:tr h="470398">
                <a:tc>
                  <a:txBody>
                    <a:bodyPr/>
                    <a:lstStyle/>
                    <a:p>
                      <a:pPr algn="l" rtl="0">
                        <a:buFont typeface="Arial"/>
                        <a:buNone/>
                      </a:pPr>
                      <a:r>
                        <a:rPr lang="pt-BR" b="0" i="0">
                          <a:solidFill>
                            <a:srgbClr val="58585B"/>
                          </a:solidFill>
                          <a:effectLst/>
                          <a:latin typeface="CiscoSans"/>
                        </a:rPr>
                        <a:t>Usado para tarefas simples: transferência de arquivos e compartilhamento de impressoras</a:t>
                      </a:r>
                    </a:p>
                  </a:txBody>
                  <a:tcPr/>
                </a:tc>
                <a:tc>
                  <a:txBody>
                    <a:bodyPr/>
                    <a:lstStyle/>
                    <a:p>
                      <a:pPr rtl="0"/>
                      <a:r>
                        <a:rPr lang="pt-BR" sz="1400" b="0" i="0" kern="1200" baseline="0">
                          <a:solidFill>
                            <a:schemeClr val="dk1"/>
                          </a:solidFill>
                          <a:effectLst/>
                          <a:latin typeface="+mn-lt"/>
                          <a:ea typeface="+mn-ea"/>
                          <a:cs typeface="+mn-cs"/>
                        </a:rPr>
                        <a:t> </a:t>
                      </a:r>
                      <a:r>
                        <a:rPr lang="pt-BR" sz="1400" b="0" i="0" kern="1200">
                          <a:solidFill>
                            <a:schemeClr val="dk1"/>
                          </a:solidFill>
                          <a:effectLst/>
                          <a:latin typeface="+mn-lt"/>
                          <a:ea typeface="+mn-ea"/>
                          <a:cs typeface="+mn-cs"/>
                        </a:rPr>
                        <a:t>Desempenho mais lento</a:t>
                      </a: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pt-BR"/>
              <a:t>Dispositivosfinais</a:t>
            </a:r>
            <a:r>
              <a:rPr lang="pt-BR" sz="1600"/>
              <a:t>de componentes de rede</a:t>
            </a:r>
          </a:p>
        </p:txBody>
      </p:sp>
      <p:sp>
        <p:nvSpPr>
          <p:cNvPr id="8195" name="Rectangle 6"/>
          <p:cNvSpPr>
            <a:spLocks noGrp="1" noChangeArrowheads="1"/>
          </p:cNvSpPr>
          <p:nvPr>
            <p:ph idx="1"/>
          </p:nvPr>
        </p:nvSpPr>
        <p:spPr>
          <a:xfrm>
            <a:off x="144065" y="798945"/>
            <a:ext cx="8853286" cy="845557"/>
          </a:xfrm>
        </p:spPr>
        <p:txBody>
          <a:bodyPr/>
          <a:lstStyle/>
          <a:p>
            <a:pPr marL="0" lvl="1" indent="0" rtl="0">
              <a:spcBef>
                <a:spcPts val="600"/>
              </a:spcBef>
              <a:spcAft>
                <a:spcPts val="600"/>
              </a:spcAft>
              <a:buSzPct val="90000"/>
              <a:buNone/>
            </a:pPr>
            <a:r>
              <a:rPr lang="pt-BR" sz="1500"/>
              <a:t>Um dispositivo final é onde uma mensagem se origina ou onde ela é recebida. Os dados se originam em um dispositivo final, fluem pela rede e chegam a outro dispositivo final.</a:t>
            </a:r>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rtl="0">
              <a:buNone/>
            </a:pPr>
            <a:r>
              <a:rPr lang="pt-BR"/>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pt-BR" sz="1600"/>
              <a:t>Componentes de rede</a:t>
            </a:r>
            <a:br>
              <a:rPr lang="en-US" altLang="en-US" dirty="0"/>
            </a:br>
            <a:r>
              <a:rPr lang="pt-BR"/>
              <a:t>Dispositivos de rede intermediários</a:t>
            </a:r>
          </a:p>
        </p:txBody>
      </p:sp>
      <p:sp>
        <p:nvSpPr>
          <p:cNvPr id="13315" name="Content Placeholder 2"/>
          <p:cNvSpPr>
            <a:spLocks noGrp="1"/>
          </p:cNvSpPr>
          <p:nvPr>
            <p:ph idx="1"/>
          </p:nvPr>
        </p:nvSpPr>
        <p:spPr>
          <a:xfrm>
            <a:off x="366900" y="798945"/>
            <a:ext cx="7893435" cy="2419010"/>
          </a:xfrm>
        </p:spPr>
        <p:txBody>
          <a:bodyPr/>
          <a:lstStyle/>
          <a:p>
            <a:pPr marL="0" indent="0" rtl="0">
              <a:buNone/>
            </a:pPr>
            <a:r>
              <a:rPr lang="pt-BR"/>
              <a:t>Um dispositivo intermediário interconecta dispositivos finais. Os exemplos incluem comutadores, pontos de acesso sem fio, roteadores e firewalls.</a:t>
            </a:r>
          </a:p>
          <a:p>
            <a:pPr marL="0" indent="0" rtl="0">
              <a:buNone/>
            </a:pPr>
            <a:r>
              <a:rPr lang="pt-BR"/>
              <a:t>O gerenciamento de dados à medida que flui através de uma rede também é o papel de um dispositivo intermediário, incluindo:</a:t>
            </a:r>
          </a:p>
          <a:p>
            <a:pPr lvl="1" rtl="0"/>
            <a:r>
              <a:rPr lang="pt-BR"/>
              <a:t>Regenerar e retransmitir sinais de dados.</a:t>
            </a:r>
          </a:p>
          <a:p>
            <a:pPr lvl="1" rtl="0"/>
            <a:r>
              <a:rPr lang="pt-BR"/>
              <a:t>Mantenha informações sobre quais caminhos existem na rede.</a:t>
            </a:r>
          </a:p>
          <a:p>
            <a:pPr lvl="1" rtl="0"/>
            <a:r>
              <a:rPr lang="pt-BR"/>
              <a:t>Notificar outros dispositivos sobre erros e falhas de comunicação.</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pt-BR" sz="1600"/>
              <a:t>Componentes de rede</a:t>
            </a:r>
            <a:br>
              <a:rPr lang="en-US" altLang="en-US" dirty="0"/>
            </a:br>
            <a:r>
              <a:rPr lang="pt-BR"/>
              <a:t>Meio fĩsico de rede</a:t>
            </a:r>
          </a:p>
        </p:txBody>
      </p:sp>
      <p:sp>
        <p:nvSpPr>
          <p:cNvPr id="8195" name="Rectangle 6"/>
          <p:cNvSpPr>
            <a:spLocks noGrp="1" noChangeArrowheads="1"/>
          </p:cNvSpPr>
          <p:nvPr>
            <p:ph idx="1"/>
          </p:nvPr>
        </p:nvSpPr>
        <p:spPr>
          <a:xfrm>
            <a:off x="144065" y="798946"/>
            <a:ext cx="8743293" cy="608695"/>
          </a:xfrm>
        </p:spPr>
        <p:txBody>
          <a:bodyPr/>
          <a:lstStyle/>
          <a:p>
            <a:pPr marL="0" indent="0" rtl="0">
              <a:buNone/>
            </a:pPr>
            <a:r>
              <a:rPr lang="pt-BR" sz="1600"/>
              <a:t>A comunicação através de uma rede é transmitida por um meio que permite a uma mensagem se deslocar da origem até o destino. </a:t>
            </a:r>
          </a:p>
          <a:p>
            <a:pPr marL="0" indent="0" rtl="0">
              <a:buNone/>
            </a:pPr>
            <a:r>
              <a:rPr lang="pt-BR"/>
              <a:t> </a:t>
            </a:r>
          </a:p>
        </p:txBody>
      </p:sp>
      <p:graphicFrame>
        <p:nvGraphicFramePr>
          <p:cNvPr id="2" name="Table 1"/>
          <p:cNvGraphicFramePr>
            <a:graphicFrameLocks noGrp="1"/>
          </p:cNvGraphicFramePr>
          <p:nvPr>
            <p:extLst>
              <p:ext uri="{D42A27DB-BD31-4B8C-83A1-F6EECF244321}">
                <p14:modId xmlns:p14="http://schemas.microsoft.com/office/powerpoint/2010/main" val="3614206208"/>
              </p:ext>
            </p:extLst>
          </p:nvPr>
        </p:nvGraphicFramePr>
        <p:xfrm>
          <a:off x="251605" y="1496375"/>
          <a:ext cx="4557822" cy="2822505"/>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pPr rtl="0"/>
                      <a:r>
                        <a:rPr lang="pt-BR"/>
                        <a:t>Tipos de mídia</a:t>
                      </a:r>
                    </a:p>
                  </a:txBody>
                  <a:tcPr/>
                </a:tc>
                <a:tc>
                  <a:txBody>
                    <a:bodyPr/>
                    <a:lstStyle/>
                    <a:p>
                      <a:pPr rtl="0"/>
                      <a:r>
                        <a:rPr lang="pt-BR"/>
                        <a:t>Descrição</a:t>
                      </a:r>
                    </a:p>
                  </a:txBody>
                  <a:tcPr/>
                </a:tc>
                <a:extLst>
                  <a:ext uri="{0D108BD9-81ED-4DB2-BD59-A6C34878D82A}">
                    <a16:rowId xmlns:a16="http://schemas.microsoft.com/office/drawing/2014/main" val="10000"/>
                  </a:ext>
                </a:extLst>
              </a:tr>
              <a:tr h="599768">
                <a:tc>
                  <a:txBody>
                    <a:bodyPr/>
                    <a:lstStyle/>
                    <a:p>
                      <a:pPr rtl="0"/>
                      <a:r>
                        <a:rPr lang="pt-BR" sz="1400" b="1" i="0" kern="1200">
                          <a:solidFill>
                            <a:schemeClr val="dk1"/>
                          </a:solidFill>
                          <a:effectLst/>
                          <a:latin typeface="+mn-lt"/>
                          <a:ea typeface="+mn-ea"/>
                          <a:cs typeface="+mn-cs"/>
                        </a:rPr>
                        <a:t>Fios metálicos dentro de cabos</a:t>
                      </a:r>
                    </a:p>
                  </a:txBody>
                  <a:tcPr/>
                </a:tc>
                <a:tc>
                  <a:txBody>
                    <a:bodyPr/>
                    <a:lstStyle/>
                    <a:p>
                      <a:pPr rtl="0"/>
                      <a:r>
                        <a:rPr lang="pt-BR" sz="1400" b="0" i="0" kern="1200">
                          <a:solidFill>
                            <a:schemeClr val="dk1"/>
                          </a:solidFill>
                          <a:effectLst/>
                          <a:latin typeface="+mn-lt"/>
                          <a:ea typeface="+mn-ea"/>
                          <a:cs typeface="+mn-cs"/>
                        </a:rPr>
                        <a:t>Usa impulsos elétricos</a:t>
                      </a:r>
                    </a:p>
                  </a:txBody>
                  <a:tcPr/>
                </a:tc>
                <a:extLst>
                  <a:ext uri="{0D108BD9-81ED-4DB2-BD59-A6C34878D82A}">
                    <a16:rowId xmlns:a16="http://schemas.microsoft.com/office/drawing/2014/main" val="10001"/>
                  </a:ext>
                </a:extLst>
              </a:tr>
              <a:tr h="846731">
                <a:tc>
                  <a:txBody>
                    <a:bodyPr/>
                    <a:lstStyle/>
                    <a:p>
                      <a:pPr rtl="0"/>
                      <a:r>
                        <a:rPr lang="pt-BR" sz="1400" b="1" i="0" kern="1200">
                          <a:solidFill>
                            <a:schemeClr val="dk1"/>
                          </a:solidFill>
                          <a:effectLst/>
                          <a:latin typeface="+mn-lt"/>
                          <a:ea typeface="+mn-ea"/>
                          <a:cs typeface="+mn-cs"/>
                        </a:rPr>
                        <a:t>Fibras de vidro ou plástico nos cabos (cabo de fibra óptica)</a:t>
                      </a:r>
                    </a:p>
                  </a:txBody>
                  <a:tcPr/>
                </a:tc>
                <a:tc>
                  <a:txBody>
                    <a:bodyPr/>
                    <a:lstStyle/>
                    <a:p>
                      <a:pPr rtl="0"/>
                      <a:r>
                        <a:rPr lang="pt-BR" sz="1400" b="0" i="0" kern="1200">
                          <a:solidFill>
                            <a:schemeClr val="dk1"/>
                          </a:solidFill>
                          <a:effectLst/>
                          <a:latin typeface="+mn-lt"/>
                          <a:ea typeface="+mn-ea"/>
                          <a:cs typeface="+mn-cs"/>
                        </a:rPr>
                        <a:t>Usa pulsos de luz.</a:t>
                      </a:r>
                    </a:p>
                  </a:txBody>
                  <a:tcPr/>
                </a:tc>
                <a:extLst>
                  <a:ext uri="{0D108BD9-81ED-4DB2-BD59-A6C34878D82A}">
                    <a16:rowId xmlns:a16="http://schemas.microsoft.com/office/drawing/2014/main" val="10002"/>
                  </a:ext>
                </a:extLst>
              </a:tr>
              <a:tr h="910166">
                <a:tc>
                  <a:txBody>
                    <a:bodyPr/>
                    <a:lstStyle/>
                    <a:p>
                      <a:pPr rtl="0"/>
                      <a:r>
                        <a:rPr lang="pt-BR" sz="1400" b="1" i="0" kern="1200">
                          <a:solidFill>
                            <a:schemeClr val="dk1"/>
                          </a:solidFill>
                          <a:effectLst/>
                          <a:latin typeface="+mn-lt"/>
                          <a:ea typeface="+mn-ea"/>
                          <a:cs typeface="+mn-cs"/>
                        </a:rPr>
                        <a:t>Transmissão sem fio</a:t>
                      </a:r>
                    </a:p>
                  </a:txBody>
                  <a:tcPr/>
                </a:tc>
                <a:tc>
                  <a:txBody>
                    <a:bodyPr/>
                    <a:lstStyle/>
                    <a:p>
                      <a:pPr rtl="0"/>
                      <a:r>
                        <a:rPr lang="pt-BR" sz="1400" b="0" i="0" kern="1200">
                          <a:solidFill>
                            <a:schemeClr val="dk1"/>
                          </a:solidFill>
                          <a:effectLst/>
                          <a:latin typeface="+mn-lt"/>
                          <a:ea typeface="+mn-ea"/>
                          <a:cs typeface="+mn-cs"/>
                        </a:rPr>
                        <a:t>Usa modulação de frequências específicas de ondas eletromagnéticas.</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pt-BR" sz="4000">
                <a:solidFill>
                  <a:schemeClr val="accent5">
                    <a:lumMod val="40000"/>
                    <a:lumOff val="60000"/>
                  </a:schemeClr>
                </a:solidFill>
              </a:rPr>
              <a:t>1.3 Representações e topologias de rede</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pt-BR" sz="1600"/>
              <a:t>Representações e topologias de rede</a:t>
            </a:r>
            <a:br>
              <a:rPr lang="en-US" altLang="en-US" dirty="0"/>
            </a:br>
            <a:r>
              <a:rPr lang="pt-BR"/>
              <a:t>Representações de Rede</a:t>
            </a:r>
          </a:p>
        </p:txBody>
      </p:sp>
      <p:sp>
        <p:nvSpPr>
          <p:cNvPr id="13315" name="Content Placeholder 2"/>
          <p:cNvSpPr>
            <a:spLocks noGrp="1"/>
          </p:cNvSpPr>
          <p:nvPr>
            <p:ph idx="1"/>
          </p:nvPr>
        </p:nvSpPr>
        <p:spPr>
          <a:xfrm>
            <a:off x="167117" y="1152409"/>
            <a:ext cx="3997630" cy="3282194"/>
          </a:xfrm>
        </p:spPr>
        <p:txBody>
          <a:bodyPr/>
          <a:lstStyle/>
          <a:p>
            <a:pPr marL="0" indent="0" rtl="0">
              <a:buNone/>
            </a:pPr>
            <a:r>
              <a:rPr lang="pt-BR" sz="1600"/>
              <a:t>Os diagramas de rede, muitas vezes chamados de diagramas de topologia, usam símbolos para representar os dispositivos na rede.</a:t>
            </a:r>
          </a:p>
          <a:p>
            <a:pPr marL="0" indent="0" rtl="0">
              <a:buNone/>
            </a:pPr>
            <a:r>
              <a:rPr lang="pt-BR" sz="1600"/>
              <a:t>Os termos importantes a serem conhecidos incluem:</a:t>
            </a:r>
          </a:p>
          <a:p>
            <a:pPr lvl="2" rtl="0"/>
            <a:r>
              <a:rPr lang="pt-BR" sz="1600"/>
              <a:t>Placa de rede</a:t>
            </a:r>
          </a:p>
          <a:p>
            <a:pPr lvl="2" rtl="0"/>
            <a:r>
              <a:rPr lang="pt-BR" sz="1600"/>
              <a:t>Porta Física</a:t>
            </a:r>
          </a:p>
          <a:p>
            <a:pPr lvl="2" rtl="0"/>
            <a:r>
              <a:rPr lang="pt-BR" sz="1600"/>
              <a:t>Interface</a:t>
            </a:r>
          </a:p>
          <a:p>
            <a:pPr marL="261937" lvl="2" indent="0">
              <a:buNone/>
            </a:pPr>
            <a:endParaRPr lang="en-US" sz="1600" b="1" dirty="0"/>
          </a:p>
          <a:p>
            <a:pPr marL="261937" lvl="2" indent="0" rtl="0">
              <a:buNone/>
            </a:pPr>
            <a:r>
              <a:rPr lang="pt-BR" sz="1600" b="1"/>
              <a:t>Nota</a:t>
            </a:r>
            <a:r>
              <a:rPr lang="pt-BR" sz="1600"/>
              <a:t>: Freqüentemente, os termos porta e interface são usados de forma intercambiável</a:t>
            </a:r>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pt-BR" sz="1600"/>
              <a:t>Representações e topologias de rede</a:t>
            </a:r>
            <a:br>
              <a:rPr lang="en-US" altLang="en-US" dirty="0"/>
            </a:br>
            <a:r>
              <a:rPr lang="pt-BR"/>
              <a:t>Diagramas de topologia</a:t>
            </a:r>
          </a:p>
        </p:txBody>
      </p:sp>
      <p:sp>
        <p:nvSpPr>
          <p:cNvPr id="13315" name="Content Placeholder 2"/>
          <p:cNvSpPr>
            <a:spLocks noGrp="1"/>
          </p:cNvSpPr>
          <p:nvPr>
            <p:ph idx="1"/>
          </p:nvPr>
        </p:nvSpPr>
        <p:spPr>
          <a:xfrm>
            <a:off x="283940" y="797709"/>
            <a:ext cx="4062002" cy="740468"/>
          </a:xfrm>
        </p:spPr>
        <p:txBody>
          <a:bodyPr/>
          <a:lstStyle/>
          <a:p>
            <a:pPr marL="0" indent="0" rtl="0">
              <a:buNone/>
            </a:pPr>
            <a:r>
              <a:rPr lang="pt-BR"/>
              <a:t>Os diagramas de topologia física ilustram a localização física de dispositivos intermediários e a instalação de cabos.</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pPr rtl="0"/>
            <a:r>
              <a:rPr lang="pt-BR" sz="1500">
                <a:solidFill>
                  <a:srgbClr val="000000"/>
                </a:solidFill>
              </a:rPr>
              <a:t>Os diagramas de topologia lógica ilustram dispositivos, portas e o esquema de endereçamento da rede.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pt-BR" sz="4000">
                <a:solidFill>
                  <a:schemeClr val="accent5">
                    <a:lumMod val="40000"/>
                    <a:lumOff val="60000"/>
                  </a:schemeClr>
                </a:solidFill>
              </a:rPr>
              <a:t>1.4 Tipos comuns de redes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pPr rtl="0"/>
            <a:r>
              <a:rPr lang="pt-BR" sz="1600"/>
              <a:t>Tipos comuns de</a:t>
            </a:r>
            <a:br>
              <a:rPr lang="en-US" altLang="en-US" sz="1600" dirty="0"/>
            </a:br>
            <a:r>
              <a:rPr lang="pt-BR"/>
              <a:t>redes de vários tamanhos</a:t>
            </a:r>
          </a:p>
        </p:txBody>
      </p:sp>
      <p:sp>
        <p:nvSpPr>
          <p:cNvPr id="55299" name="Rectangle 3"/>
          <p:cNvSpPr>
            <a:spLocks noGrp="1" noChangeArrowheads="1"/>
          </p:cNvSpPr>
          <p:nvPr>
            <p:ph type="body" idx="1"/>
          </p:nvPr>
        </p:nvSpPr>
        <p:spPr>
          <a:xfrm>
            <a:off x="4572000" y="757551"/>
            <a:ext cx="4401766" cy="3950636"/>
          </a:xfrm>
        </p:spPr>
        <p:txBody>
          <a:bodyPr/>
          <a:lstStyle/>
          <a:p>
            <a:pPr rtl="0" eaLnBrk="1" hangingPunct="1">
              <a:buFont typeface="Arial" panose="020B0604020202020204" pitchFamily="34" charset="0"/>
              <a:buChar char="•"/>
            </a:pPr>
            <a:r>
              <a:rPr lang="pt-BR" sz="1700"/>
              <a:t>Redes domésticas pequenas – conectam alguns computadores entre si e à Internet</a:t>
            </a:r>
          </a:p>
          <a:p>
            <a:pPr rtl="0" eaLnBrk="1" hangingPunct="1">
              <a:buFont typeface="Arial" panose="020B0604020202020204" pitchFamily="34" charset="0"/>
              <a:buChar char="•"/>
            </a:pPr>
            <a:r>
              <a:rPr lang="pt-BR" sz="1700"/>
              <a:t>Home office/home office pequenos – permite que o computador dentro de uma residência ou escritório remoto se conecte a uma rede corporativa</a:t>
            </a:r>
          </a:p>
          <a:p>
            <a:pPr rtl="0" eaLnBrk="1" hangingPunct="1">
              <a:buFont typeface="Arial" panose="020B0604020202020204" pitchFamily="34" charset="0"/>
              <a:buChar char="•"/>
            </a:pPr>
            <a:r>
              <a:rPr lang="pt-BR" sz="1700"/>
              <a:t>Redes médias a grandes – muitos locais com centenas ou milhares de computadores interconectados</a:t>
            </a:r>
          </a:p>
          <a:p>
            <a:pPr rtl="0" eaLnBrk="1" hangingPunct="1">
              <a:buFont typeface="Arial" panose="020B0604020202020204" pitchFamily="34" charset="0"/>
              <a:buChar char="•"/>
            </a:pPr>
            <a:r>
              <a:rPr lang="pt-BR" sz="1700"/>
              <a:t>Redes mundiais - conecta centenas de milhões de computadores em todo o mundo - como a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rtl="0"/>
            <a:r>
              <a:rPr lang="pt-BR"/>
              <a:t>       </a:t>
            </a:r>
            <a:r>
              <a:rPr lang="pt-BR" sz="1600"/>
              <a:t>Pequeno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pPr rtl="0"/>
            <a:r>
              <a:rPr lang="pt-BR"/>
              <a:t>   </a:t>
            </a:r>
            <a:r>
              <a:rPr lang="pt-BR" sz="1600"/>
              <a:t>Médio/Grande Mundo</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pPr rtl="0"/>
            <a:r>
              <a:rPr lang="pt-BR" sz="1600"/>
              <a:t>Tipos comuns de redes</a:t>
            </a:r>
            <a:br>
              <a:rPr lang="en-US" altLang="en-US" dirty="0"/>
            </a:br>
            <a:r>
              <a:rPr lang="pt-BR"/>
              <a:t>LANs e WANs</a:t>
            </a:r>
          </a:p>
        </p:txBody>
      </p:sp>
      <p:sp>
        <p:nvSpPr>
          <p:cNvPr id="8195" name="Rectangle 6"/>
          <p:cNvSpPr>
            <a:spLocks noGrp="1" noChangeArrowheads="1"/>
          </p:cNvSpPr>
          <p:nvPr>
            <p:ph idx="1"/>
          </p:nvPr>
        </p:nvSpPr>
        <p:spPr>
          <a:xfrm>
            <a:off x="129889" y="728061"/>
            <a:ext cx="3995544" cy="3702690"/>
          </a:xfrm>
        </p:spPr>
        <p:txBody>
          <a:bodyPr/>
          <a:lstStyle/>
          <a:p>
            <a:pPr marL="0" indent="0" rtl="0">
              <a:buNone/>
            </a:pPr>
            <a:r>
              <a:rPr lang="pt-BR" sz="1600"/>
              <a:t>As infra-estruturas de rede variam muito em termos de:</a:t>
            </a:r>
          </a:p>
          <a:p>
            <a:pPr lvl="1" rtl="0">
              <a:buFont typeface="Arial" panose="020B0604020202020204" pitchFamily="34" charset="0"/>
              <a:buChar char="•"/>
            </a:pPr>
            <a:r>
              <a:rPr lang="pt-BR" sz="1600"/>
              <a:t>Tamanho da área coberta</a:t>
            </a:r>
          </a:p>
          <a:p>
            <a:pPr lvl="1" rtl="0">
              <a:buFont typeface="Arial" panose="020B0604020202020204" pitchFamily="34" charset="0"/>
              <a:buChar char="•"/>
            </a:pPr>
            <a:r>
              <a:rPr lang="pt-BR" sz="1600"/>
              <a:t>Número de usuários conectados</a:t>
            </a:r>
          </a:p>
          <a:p>
            <a:pPr lvl="1" rtl="0">
              <a:buFont typeface="Arial" panose="020B0604020202020204" pitchFamily="34" charset="0"/>
              <a:buChar char="•"/>
            </a:pPr>
            <a:r>
              <a:rPr lang="pt-BR" sz="1600"/>
              <a:t>Número e tipos de serviços disponíveis</a:t>
            </a:r>
          </a:p>
          <a:p>
            <a:pPr lvl="1" rtl="0">
              <a:buFont typeface="Arial" panose="020B0604020202020204" pitchFamily="34" charset="0"/>
              <a:buChar char="•"/>
            </a:pPr>
            <a:r>
              <a:rPr lang="pt-BR" sz="1600"/>
              <a:t>Área de responsabilidade</a:t>
            </a:r>
          </a:p>
          <a:p>
            <a:pPr marL="142875" lvl="1" indent="0">
              <a:buNone/>
            </a:pPr>
            <a:endParaRPr lang="en-US" altLang="en-US" sz="1600" dirty="0"/>
          </a:p>
          <a:p>
            <a:pPr marL="0" indent="0" rtl="0">
              <a:buNone/>
            </a:pPr>
            <a:r>
              <a:rPr lang="pt-BR" sz="1600"/>
              <a:t>Os dois tipos mais comuns de redes são: </a:t>
            </a:r>
          </a:p>
          <a:p>
            <a:pPr lvl="1" rtl="0">
              <a:buFont typeface="Arial" panose="020B0604020202020204" pitchFamily="34" charset="0"/>
              <a:buChar char="•"/>
            </a:pPr>
            <a:r>
              <a:rPr lang="pt-BR" sz="1600"/>
              <a:t>Rede de área local (LAN) </a:t>
            </a:r>
          </a:p>
          <a:p>
            <a:pPr lvl="1" rtl="0">
              <a:buFont typeface="Arial" panose="020B0604020202020204" pitchFamily="34" charset="0"/>
              <a:buChar char="•"/>
            </a:pPr>
            <a:r>
              <a:rPr lang="pt-BR" sz="1600"/>
              <a:t>Rede de área ampla (WAN). </a:t>
            </a:r>
          </a:p>
          <a:p>
            <a:pPr marL="0" indent="0" rtl="0">
              <a:buNone/>
            </a:pPr>
            <a:r>
              <a:rPr lang="pt-BR"/>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pPr rtl="0"/>
            <a:r>
              <a:rPr lang="pt-BR"/>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rtl="0">
              <a:buNone/>
            </a:pPr>
            <a:r>
              <a:rPr lang="pt-BR"/>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pPr rtl="0"/>
                      <a:r>
                        <a:rPr lang="pt-BR"/>
                        <a:t>Feature</a:t>
                      </a:r>
                    </a:p>
                  </a:txBody>
                  <a:tcPr/>
                </a:tc>
                <a:tc>
                  <a:txBody>
                    <a:bodyPr/>
                    <a:lstStyle/>
                    <a:p>
                      <a:pPr rtl="0"/>
                      <a:r>
                        <a:rPr lang="pt-BR"/>
                        <a:t>Description</a:t>
                      </a:r>
                    </a:p>
                  </a:txBody>
                  <a:tcPr/>
                </a:tc>
                <a:extLst>
                  <a:ext uri="{0D108BD9-81ED-4DB2-BD59-A6C34878D82A}">
                    <a16:rowId xmlns:a16="http://schemas.microsoft.com/office/drawing/2014/main" val="367710602"/>
                  </a:ext>
                </a:extLst>
              </a:tr>
              <a:tr h="331556">
                <a:tc>
                  <a:txBody>
                    <a:bodyPr/>
                    <a:lstStyle/>
                    <a:p>
                      <a:pPr algn="l" rtl="0" fontAlgn="b"/>
                      <a:r>
                        <a:rPr lang="pt-BR" sz="1400" b="0" i="0" u="none" strike="noStrike">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pt-BR"/>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Interactive Activities</a:t>
                      </a:r>
                    </a:p>
                  </a:txBody>
                  <a:tcPr marL="9525" marR="9525" marT="9525" marB="0" anchor="b"/>
                </a:tc>
                <a:tc>
                  <a:txBody>
                    <a:bodyPr/>
                    <a:lstStyle/>
                    <a:p>
                      <a:pPr rtl="0"/>
                      <a:r>
                        <a:rPr lang="pt-BR"/>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rtl="0" fontAlgn="b"/>
                      <a:r>
                        <a:rPr lang="pt-BR" sz="1400" b="0" i="0" u="none" strike="noStrike">
                          <a:solidFill>
                            <a:srgbClr val="000000"/>
                          </a:solidFill>
                          <a:effectLst/>
                          <a:latin typeface="+mn-lt"/>
                        </a:rPr>
                        <a:t>Syntax Checker</a:t>
                      </a:r>
                    </a:p>
                  </a:txBody>
                  <a:tcPr marL="9525" marR="9525" marT="9525" marB="0" anchor="b"/>
                </a:tc>
                <a:tc>
                  <a:txBody>
                    <a:bodyPr/>
                    <a:lstStyle/>
                    <a:p>
                      <a:pPr rtl="0"/>
                      <a:r>
                        <a:rPr lang="pt-BR"/>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rtl="0" fontAlgn="b"/>
                      <a:r>
                        <a:rPr lang="pt-BR" sz="1400" b="0" i="0" u="none" strike="noStrike">
                          <a:solidFill>
                            <a:srgbClr val="000000"/>
                          </a:solidFill>
                          <a:effectLst/>
                          <a:latin typeface="+mn-lt"/>
                        </a:rPr>
                        <a:t>PT Activity</a:t>
                      </a:r>
                    </a:p>
                  </a:txBody>
                  <a:tcPr marL="9525" marR="9525" marT="9525" marB="0" anchor="b"/>
                </a:tc>
                <a:tc>
                  <a:txBody>
                    <a:bodyPr/>
                    <a:lstStyle/>
                    <a:p>
                      <a:pPr rtl="0"/>
                      <a:r>
                        <a:rPr lang="pt-BR"/>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pt-BR" sz="1600"/>
              <a:t>Tipos comuns de redes </a:t>
            </a:r>
            <a:br>
              <a:rPr lang="en-US" altLang="en-US" dirty="0"/>
            </a:br>
            <a:r>
              <a:rPr lang="pt-BR"/>
              <a:t>LANs e WANs (cont.) </a:t>
            </a:r>
          </a:p>
        </p:txBody>
      </p:sp>
      <p:sp>
        <p:nvSpPr>
          <p:cNvPr id="13315" name="Content Placeholder 2"/>
          <p:cNvSpPr>
            <a:spLocks noGrp="1"/>
          </p:cNvSpPr>
          <p:nvPr>
            <p:ph idx="1"/>
          </p:nvPr>
        </p:nvSpPr>
        <p:spPr>
          <a:xfrm>
            <a:off x="283940" y="797709"/>
            <a:ext cx="4062002" cy="559699"/>
          </a:xfrm>
        </p:spPr>
        <p:txBody>
          <a:bodyPr/>
          <a:lstStyle/>
          <a:p>
            <a:pPr marL="0" indent="0" rtl="0">
              <a:buNone/>
            </a:pPr>
            <a:r>
              <a:rPr lang="pt-BR"/>
              <a:t>Uma LAN é uma infraestrutura de rede que abrange uma pequena área geográfica. </a:t>
            </a:r>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pPr rtl="0"/>
            <a:r>
              <a:rPr lang="pt-BR" sz="1600">
                <a:solidFill>
                  <a:srgbClr val="000000"/>
                </a:solidFill>
              </a:rPr>
              <a:t>Uma WAN é uma infraestrutura de rede que abrange uma ampla área geográfica.</a:t>
            </a: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096700914"/>
              </p:ext>
            </p:extLst>
          </p:nvPr>
        </p:nvGraphicFramePr>
        <p:xfrm>
          <a:off x="396580" y="2940742"/>
          <a:ext cx="8385544" cy="1885861"/>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pPr rtl="0"/>
                      <a:r>
                        <a:rPr lang="pt-BR"/>
                        <a:t>LAN (Local Area Network)</a:t>
                      </a:r>
                    </a:p>
                  </a:txBody>
                  <a:tcPr/>
                </a:tc>
                <a:tc>
                  <a:txBody>
                    <a:bodyPr/>
                    <a:lstStyle/>
                    <a:p>
                      <a:pPr rtl="0"/>
                      <a:r>
                        <a:rPr lang="pt-BR"/>
                        <a:t>WAN (Wide Area Network)</a:t>
                      </a:r>
                    </a:p>
                  </a:txBody>
                  <a:tcPr/>
                </a:tc>
                <a:extLst>
                  <a:ext uri="{0D108BD9-81ED-4DB2-BD59-A6C34878D82A}">
                    <a16:rowId xmlns:a16="http://schemas.microsoft.com/office/drawing/2014/main" val="10000"/>
                  </a:ext>
                </a:extLst>
              </a:tr>
              <a:tr h="331381">
                <a:tc>
                  <a:txBody>
                    <a:bodyPr/>
                    <a:lstStyle/>
                    <a:p>
                      <a:pPr rtl="0"/>
                      <a:r>
                        <a:rPr lang="pt-BR" sz="1400" b="0" i="0" kern="1200">
                          <a:solidFill>
                            <a:schemeClr val="dk1"/>
                          </a:solidFill>
                          <a:effectLst/>
                          <a:latin typeface="+mn-lt"/>
                          <a:ea typeface="+mn-ea"/>
                          <a:cs typeface="+mn-cs"/>
                        </a:rPr>
                        <a:t>Interconecte dispositivos finais em uma área limitada.</a:t>
                      </a:r>
                    </a:p>
                  </a:txBody>
                  <a:tcPr/>
                </a:tc>
                <a:tc>
                  <a:txBody>
                    <a:bodyPr/>
                    <a:lstStyle/>
                    <a:p>
                      <a:pPr rtl="0"/>
                      <a:r>
                        <a:rPr lang="pt-BR" sz="1400" b="0" i="0" kern="1200">
                          <a:solidFill>
                            <a:schemeClr val="dk1"/>
                          </a:solidFill>
                          <a:effectLst/>
                          <a:latin typeface="+mn-lt"/>
                          <a:ea typeface="+mn-ea"/>
                          <a:cs typeface="+mn-cs"/>
                        </a:rPr>
                        <a:t>Interconecte LANs em áreas geográficas amplas.</a:t>
                      </a:r>
                    </a:p>
                  </a:txBody>
                  <a:tcPr/>
                </a:tc>
                <a:extLst>
                  <a:ext uri="{0D108BD9-81ED-4DB2-BD59-A6C34878D82A}">
                    <a16:rowId xmlns:a16="http://schemas.microsoft.com/office/drawing/2014/main" val="10001"/>
                  </a:ext>
                </a:extLst>
              </a:tr>
              <a:tr h="331381">
                <a:tc>
                  <a:txBody>
                    <a:bodyPr/>
                    <a:lstStyle/>
                    <a:p>
                      <a:pPr rtl="0"/>
                      <a:r>
                        <a:rPr lang="pt-BR" sz="1400" b="0" i="0" kern="1200">
                          <a:solidFill>
                            <a:schemeClr val="dk1"/>
                          </a:solidFill>
                          <a:effectLst/>
                          <a:latin typeface="+mn-lt"/>
                          <a:ea typeface="+mn-ea"/>
                          <a:cs typeface="+mn-cs"/>
                        </a:rPr>
                        <a:t>Administrado por uma única organização ou indivíduo.</a:t>
                      </a:r>
                    </a:p>
                  </a:txBody>
                  <a:tcPr/>
                </a:tc>
                <a:tc>
                  <a:txBody>
                    <a:bodyPr/>
                    <a:lstStyle/>
                    <a:p>
                      <a:pPr rtl="0"/>
                      <a:r>
                        <a:rPr lang="pt-BR" sz="1400" b="0" i="0" kern="1200">
                          <a:solidFill>
                            <a:schemeClr val="dk1"/>
                          </a:solidFill>
                          <a:effectLst/>
                          <a:latin typeface="+mn-lt"/>
                          <a:ea typeface="+mn-ea"/>
                          <a:cs typeface="+mn-cs"/>
                        </a:rPr>
                        <a:t>Normalmente</a:t>
                      </a:r>
                      <a:r>
                        <a:rPr lang="pt-BR" sz="1400" b="0" i="0" kern="1200" baseline="0">
                          <a:solidFill>
                            <a:schemeClr val="dk1"/>
                          </a:solidFill>
                          <a:effectLst/>
                          <a:latin typeface="+mn-lt"/>
                          <a:ea typeface="+mn-ea"/>
                          <a:cs typeface="+mn-cs"/>
                        </a:rPr>
                        <a:t> , um</a:t>
                      </a:r>
                      <a:r>
                        <a:rPr lang="pt-BR" sz="1400" b="0" i="0" kern="1200">
                          <a:solidFill>
                            <a:schemeClr val="dk1"/>
                          </a:solidFill>
                          <a:effectLst/>
                          <a:latin typeface="+mn-lt"/>
                          <a:ea typeface="+mn-ea"/>
                          <a:cs typeface="+mn-cs"/>
                        </a:rPr>
                        <a:t>ministrado por um</a:t>
                      </a:r>
                      <a:r>
                        <a:rPr lang="pt-BR" sz="1400" b="0" i="0" kern="1200" baseline="0">
                          <a:solidFill>
                            <a:schemeClr val="dk1"/>
                          </a:solidFill>
                          <a:effectLst/>
                          <a:latin typeface="+mn-lt"/>
                          <a:ea typeface="+mn-ea"/>
                          <a:cs typeface="+mn-cs"/>
                        </a:rPr>
                        <a:t> ou mais</a:t>
                      </a:r>
                      <a:r>
                        <a:rPr lang="pt-BR" sz="1400" b="0" i="0" kern="1200">
                          <a:solidFill>
                            <a:schemeClr val="dk1"/>
                          </a:solidFill>
                          <a:effectLst/>
                          <a:latin typeface="+mn-lt"/>
                          <a:ea typeface="+mn-ea"/>
                          <a:cs typeface="+mn-cs"/>
                        </a:rPr>
                        <a:t>provedores de serviços.</a:t>
                      </a:r>
                    </a:p>
                  </a:txBody>
                  <a:tcPr/>
                </a:tc>
                <a:extLst>
                  <a:ext uri="{0D108BD9-81ED-4DB2-BD59-A6C34878D82A}">
                    <a16:rowId xmlns:a16="http://schemas.microsoft.com/office/drawing/2014/main" val="10002"/>
                  </a:ext>
                </a:extLst>
              </a:tr>
              <a:tr h="331381">
                <a:tc>
                  <a:txBody>
                    <a:bodyPr/>
                    <a:lstStyle/>
                    <a:p>
                      <a:pPr rtl="0"/>
                      <a:r>
                        <a:rPr lang="pt-BR" sz="1400" b="0" i="0" kern="1200">
                          <a:solidFill>
                            <a:schemeClr val="dk1"/>
                          </a:solidFill>
                          <a:effectLst/>
                          <a:latin typeface="+mn-lt"/>
                          <a:ea typeface="+mn-ea"/>
                          <a:cs typeface="+mn-cs"/>
                        </a:rPr>
                        <a:t>Forneça largura de banda de alta velocidade aos dispositivos internos.</a:t>
                      </a:r>
                    </a:p>
                  </a:txBody>
                  <a:tcPr/>
                </a:tc>
                <a:tc>
                  <a:txBody>
                    <a:bodyPr/>
                    <a:lstStyle/>
                    <a:p>
                      <a:pPr rtl="0"/>
                      <a:r>
                        <a:rPr lang="pt-BR" sz="1400" b="0" i="0" kern="1200">
                          <a:solidFill>
                            <a:schemeClr val="dk1"/>
                          </a:solidFill>
                          <a:effectLst/>
                          <a:latin typeface="+mn-lt"/>
                          <a:ea typeface="+mn-ea"/>
                          <a:cs typeface="+mn-cs"/>
                        </a:rPr>
                        <a:t>Geralmente, fornece links de velocidade mais lenta entre LANs.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pt-BR" sz="1600"/>
              <a:t>Tipos comuns de redes</a:t>
            </a:r>
            <a:br>
              <a:rPr lang="en-US" altLang="en-US" dirty="0"/>
            </a:br>
            <a:r>
              <a:rPr lang="pt-BR"/>
              <a:t>A Internet</a:t>
            </a:r>
          </a:p>
        </p:txBody>
      </p:sp>
      <p:sp>
        <p:nvSpPr>
          <p:cNvPr id="13315" name="Content Placeholder 2"/>
          <p:cNvSpPr>
            <a:spLocks noGrp="1"/>
          </p:cNvSpPr>
          <p:nvPr>
            <p:ph idx="1"/>
          </p:nvPr>
        </p:nvSpPr>
        <p:spPr>
          <a:xfrm>
            <a:off x="122284" y="798944"/>
            <a:ext cx="4170316" cy="4054993"/>
          </a:xfrm>
        </p:spPr>
        <p:txBody>
          <a:bodyPr/>
          <a:lstStyle/>
          <a:p>
            <a:pPr marL="0" indent="0" rtl="0">
              <a:buNone/>
            </a:pPr>
            <a:r>
              <a:rPr lang="pt-BR" sz="1600"/>
              <a:t>A internet é uma coleção mundial de LANs e WANs interconectadas. </a:t>
            </a:r>
          </a:p>
          <a:p>
            <a:pPr rtl="0">
              <a:buFont typeface="Arial" panose="020B0604020202020204" pitchFamily="34" charset="0"/>
              <a:buChar char="•"/>
            </a:pPr>
            <a:r>
              <a:rPr lang="pt-BR" sz="1600"/>
              <a:t>As LANs estão conectadas entre si usando as WANs.</a:t>
            </a:r>
          </a:p>
          <a:p>
            <a:pPr rtl="0">
              <a:buFont typeface="Arial" panose="020B0604020202020204" pitchFamily="34" charset="0"/>
              <a:buChar char="•"/>
            </a:pPr>
            <a:r>
              <a:rPr lang="pt-BR" sz="1600"/>
              <a:t>As WANs podem usar fios de cobre, cabos de fibra ótica e transmissões sem fio.</a:t>
            </a:r>
          </a:p>
          <a:p>
            <a:pPr marL="0" indent="0" rtl="0">
              <a:buNone/>
            </a:pPr>
            <a:r>
              <a:rPr lang="pt-BR" sz="1600"/>
              <a:t>A internet não é de propriedade de nenhum indivíduo ou grupo. Os seguintes grupos foram desenvolvidos para ajudar a manter a estrutura na internet:</a:t>
            </a:r>
          </a:p>
          <a:p>
            <a:pPr lvl="1" rtl="0"/>
            <a:r>
              <a:rPr lang="pt-BR" sz="1600"/>
              <a:t>IETF</a:t>
            </a:r>
          </a:p>
          <a:p>
            <a:pPr lvl="1" rtl="0"/>
            <a:r>
              <a:rPr lang="pt-BR" sz="1600"/>
              <a:t>ICANN</a:t>
            </a:r>
          </a:p>
          <a:p>
            <a:pPr lvl="1" rtl="0"/>
            <a:r>
              <a:rPr lang="pt-BR" sz="160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pt-BR" sz="1600"/>
              <a:t>Tipos comuns de</a:t>
            </a:r>
            <a:br>
              <a:rPr lang="en-US" altLang="en-US" dirty="0"/>
            </a:br>
            <a:r>
              <a:rPr lang="pt-BR"/>
              <a:t>intranets e extranets</a:t>
            </a:r>
            <a:r>
              <a:rPr lang="pt-BR" sz="1600"/>
              <a:t>de redes</a:t>
            </a:r>
          </a:p>
        </p:txBody>
      </p:sp>
      <p:sp>
        <p:nvSpPr>
          <p:cNvPr id="13315" name="Content Placeholder 2"/>
          <p:cNvSpPr>
            <a:spLocks noGrp="1"/>
          </p:cNvSpPr>
          <p:nvPr>
            <p:ph idx="1"/>
          </p:nvPr>
        </p:nvSpPr>
        <p:spPr>
          <a:xfrm>
            <a:off x="4648200" y="1109134"/>
            <a:ext cx="4067783" cy="3019294"/>
          </a:xfrm>
        </p:spPr>
        <p:txBody>
          <a:bodyPr/>
          <a:lstStyle/>
          <a:p>
            <a:pPr marL="0" indent="0" rtl="0">
              <a:buNone/>
            </a:pPr>
            <a:r>
              <a:rPr lang="pt-BR" sz="1600"/>
              <a:t>Uma intranet é uma coleção particular de LANs e WANs internas a uma organização que deve ser acessível apenas aos membros da organização ou a outras pessoas com autorização.</a:t>
            </a:r>
          </a:p>
          <a:p>
            <a:pPr marL="0" indent="0" rtl="0">
              <a:buNone/>
            </a:pPr>
            <a:r>
              <a:rPr lang="pt-BR" sz="1600"/>
              <a:t>Uma empresa pode usar uma Extranet para fornecer acesso seguro à sua rede aos indivíduos que trabalham em diferentes empresas, mas precisam acessar os dados em sua rede.</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pt-BR" sz="4000">
                <a:solidFill>
                  <a:schemeClr val="accent5">
                    <a:lumMod val="40000"/>
                    <a:lumOff val="60000"/>
                  </a:schemeClr>
                </a:solidFill>
              </a:rPr>
              <a:t>1.5 Conexões à Internet</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pt-BR" sz="1600"/>
              <a:t>Conexões à Internet</a:t>
            </a:r>
            <a:br>
              <a:rPr lang="en-US" altLang="en-US" dirty="0"/>
            </a:br>
            <a:r>
              <a:rPr lang="pt-BR"/>
              <a:t>Tecnologias de acesso à Internet</a:t>
            </a:r>
          </a:p>
        </p:txBody>
      </p:sp>
      <p:sp>
        <p:nvSpPr>
          <p:cNvPr id="13315" name="Content Placeholder 2"/>
          <p:cNvSpPr>
            <a:spLocks noGrp="1"/>
          </p:cNvSpPr>
          <p:nvPr>
            <p:ph idx="1"/>
          </p:nvPr>
        </p:nvSpPr>
        <p:spPr>
          <a:xfrm>
            <a:off x="5072310" y="41393"/>
            <a:ext cx="3822971" cy="4266338"/>
          </a:xfrm>
        </p:spPr>
        <p:txBody>
          <a:bodyPr/>
          <a:lstStyle/>
          <a:p>
            <a:pPr marL="0" indent="0" rtl="0">
              <a:buNone/>
            </a:pPr>
            <a:r>
              <a:rPr lang="pt-BR" sz="1600" dirty="0"/>
              <a:t>Existem várias maneiras de conectar usuários e organizações à Internet:</a:t>
            </a:r>
          </a:p>
          <a:p>
            <a:pPr lvl="1" rtl="0"/>
            <a:r>
              <a:rPr lang="pt-BR" sz="1600" dirty="0"/>
              <a:t>Os serviços populares para usuários domésticos e pequenos escritórios incluem cabo de banda larga, linha de assinante digital banda larga (DSL), </a:t>
            </a:r>
            <a:r>
              <a:rPr lang="pt-BR" sz="1600" dirty="0" err="1"/>
              <a:t>WANs</a:t>
            </a:r>
            <a:r>
              <a:rPr lang="pt-BR" sz="1600" dirty="0"/>
              <a:t> sem fio e serviços móveis.</a:t>
            </a:r>
          </a:p>
          <a:p>
            <a:pPr lvl="1" rtl="0"/>
            <a:r>
              <a:rPr lang="pt-BR" sz="1600" dirty="0"/>
              <a:t>As empresas precisam de conexões mais rápidas para oferecer suporte a telefones IP, videoconferência e armazenamento de data center.</a:t>
            </a:r>
          </a:p>
          <a:p>
            <a:pPr lvl="1" rtl="0"/>
            <a:r>
              <a:rPr lang="pt-BR" sz="1600" dirty="0"/>
              <a:t>As interconexões de nível empresarial são geralmente fornecidas por provedores de serviços (SP) e podem incluir: DSL empresarial, linhas dedicadas e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325980"/>
            <a:ext cx="9144000" cy="757238"/>
          </a:xfrm>
        </p:spPr>
        <p:txBody>
          <a:bodyPr/>
          <a:lstStyle/>
          <a:p>
            <a:pPr rtl="0"/>
            <a:r>
              <a:rPr lang="pt-BR" sz="1600" dirty="0"/>
              <a:t>Conexões à Internet</a:t>
            </a:r>
            <a:br>
              <a:rPr lang="en-US" altLang="en-US" dirty="0"/>
            </a:br>
            <a:r>
              <a:rPr lang="pt-BR" dirty="0"/>
              <a:t>Conexões à Internet para residências e pequenos escritórios</a:t>
            </a:r>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4195335"/>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pPr rtl="0"/>
                      <a:r>
                        <a:rPr lang="pt-BR"/>
                        <a:t>Conexão</a:t>
                      </a:r>
                    </a:p>
                  </a:txBody>
                  <a:tcPr/>
                </a:tc>
                <a:tc>
                  <a:txBody>
                    <a:bodyPr/>
                    <a:lstStyle/>
                    <a:p>
                      <a:pPr rtl="0"/>
                      <a:r>
                        <a:rPr lang="pt-BR"/>
                        <a:t>Descrição</a:t>
                      </a:r>
                    </a:p>
                  </a:txBody>
                  <a:tcPr/>
                </a:tc>
                <a:extLst>
                  <a:ext uri="{0D108BD9-81ED-4DB2-BD59-A6C34878D82A}">
                    <a16:rowId xmlns:a16="http://schemas.microsoft.com/office/drawing/2014/main" val="3787048751"/>
                  </a:ext>
                </a:extLst>
              </a:tr>
              <a:tr h="833779">
                <a:tc>
                  <a:txBody>
                    <a:bodyPr/>
                    <a:lstStyle/>
                    <a:p>
                      <a:pPr rtl="0"/>
                      <a:r>
                        <a:rPr lang="pt-BR"/>
                        <a:t>Cabo</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Internet de alta largura de banda, sempre ativada, oferecida por provedores de serviços de televisão a cabo.</a:t>
                      </a:r>
                    </a:p>
                  </a:txBody>
                  <a:tcPr/>
                </a:tc>
                <a:extLst>
                  <a:ext uri="{0D108BD9-81ED-4DB2-BD59-A6C34878D82A}">
                    <a16:rowId xmlns:a16="http://schemas.microsoft.com/office/drawing/2014/main" val="1775962995"/>
                  </a:ext>
                </a:extLst>
              </a:tr>
              <a:tr h="645506">
                <a:tc>
                  <a:txBody>
                    <a:bodyPr/>
                    <a:lstStyle/>
                    <a:p>
                      <a:pPr rtl="0"/>
                      <a:r>
                        <a:rPr lang="pt-BR"/>
                        <a:t>DSL</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alta largura de banda, sempre ativada, conexão à Internet que passa por uma linha telefônica.</a:t>
                      </a:r>
                    </a:p>
                  </a:txBody>
                  <a:tcPr/>
                </a:tc>
                <a:extLst>
                  <a:ext uri="{0D108BD9-81ED-4DB2-BD59-A6C34878D82A}">
                    <a16:rowId xmlns:a16="http://schemas.microsoft.com/office/drawing/2014/main" val="2935690024"/>
                  </a:ext>
                </a:extLst>
              </a:tr>
              <a:tr h="575189">
                <a:tc>
                  <a:txBody>
                    <a:bodyPr/>
                    <a:lstStyle/>
                    <a:p>
                      <a:pPr rtl="0"/>
                      <a:r>
                        <a:rPr lang="pt-BR"/>
                        <a:t>Celular</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usa uma rede de telefone celular para se conectar à internet.</a:t>
                      </a:r>
                    </a:p>
                  </a:txBody>
                  <a:tcPr/>
                </a:tc>
                <a:extLst>
                  <a:ext uri="{0D108BD9-81ED-4DB2-BD59-A6C34878D82A}">
                    <a16:rowId xmlns:a16="http://schemas.microsoft.com/office/drawing/2014/main" val="752465591"/>
                  </a:ext>
                </a:extLst>
              </a:tr>
              <a:tr h="535259">
                <a:tc>
                  <a:txBody>
                    <a:bodyPr/>
                    <a:lstStyle/>
                    <a:p>
                      <a:pPr rtl="0"/>
                      <a:r>
                        <a:rPr lang="pt-BR"/>
                        <a:t>Satélite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maior benefício para áreas rurais sem provedores de serviços de Internet.</a:t>
                      </a:r>
                    </a:p>
                  </a:txBody>
                  <a:tcPr/>
                </a:tc>
                <a:extLst>
                  <a:ext uri="{0D108BD9-81ED-4DB2-BD59-A6C34878D82A}">
                    <a16:rowId xmlns:a16="http://schemas.microsoft.com/office/drawing/2014/main" val="1196837403"/>
                  </a:ext>
                </a:extLst>
              </a:tr>
              <a:tr h="645506">
                <a:tc>
                  <a:txBody>
                    <a:bodyPr/>
                    <a:lstStyle/>
                    <a:p>
                      <a:pPr rtl="0"/>
                      <a:r>
                        <a:rPr lang="pt-BR"/>
                        <a:t>Conexão discada (dial-up)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uma opção barata e de baixa largura de banda usando um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0" y="136792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pPr rtl="0"/>
            <a:r>
              <a:rPr lang="pt-BR" sz="1600"/>
              <a:t>Conexões à Internet</a:t>
            </a:r>
            <a:br>
              <a:rPr lang="en-US" altLang="en-US" dirty="0"/>
            </a:br>
            <a:r>
              <a:rPr lang="pt-BR"/>
              <a:t>Conexões Corporativas com a Internet</a:t>
            </a:r>
          </a:p>
        </p:txBody>
      </p:sp>
      <p:sp>
        <p:nvSpPr>
          <p:cNvPr id="13315" name="Content Placeholder 2"/>
          <p:cNvSpPr>
            <a:spLocks noGrp="1"/>
          </p:cNvSpPr>
          <p:nvPr>
            <p:ph idx="1"/>
          </p:nvPr>
        </p:nvSpPr>
        <p:spPr>
          <a:xfrm>
            <a:off x="87549" y="804964"/>
            <a:ext cx="4162333" cy="1461943"/>
          </a:xfrm>
        </p:spPr>
        <p:txBody>
          <a:bodyPr/>
          <a:lstStyle/>
          <a:p>
            <a:pPr marL="0" indent="0" rtl="0">
              <a:buNone/>
            </a:pPr>
            <a:r>
              <a:rPr lang="pt-BR" sz="1600"/>
              <a:t>As conexões de negócios corporativas podem exigir:</a:t>
            </a:r>
          </a:p>
          <a:p>
            <a:pPr lvl="1" rtl="0"/>
            <a:r>
              <a:rPr lang="pt-BR" sz="1600"/>
              <a:t>maior largura de banda </a:t>
            </a:r>
          </a:p>
          <a:p>
            <a:pPr lvl="1" rtl="0"/>
            <a:r>
              <a:rPr lang="pt-BR" sz="1600"/>
              <a:t>conexões dedicadas</a:t>
            </a:r>
          </a:p>
          <a:p>
            <a:pPr lvl="1" rtl="0"/>
            <a:r>
              <a:rPr lang="pt-BR" sz="1600"/>
              <a:t>serviços gerenciados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6523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pPr rtl="0"/>
                      <a:r>
                        <a:rPr lang="pt-BR"/>
                        <a:t>Tipo de conexão</a:t>
                      </a:r>
                    </a:p>
                  </a:txBody>
                  <a:tcPr/>
                </a:tc>
                <a:tc>
                  <a:txBody>
                    <a:bodyPr/>
                    <a:lstStyle/>
                    <a:p>
                      <a:pPr rtl="0"/>
                      <a:r>
                        <a:rPr lang="pt-BR"/>
                        <a:t>Descrição</a:t>
                      </a:r>
                    </a:p>
                  </a:txBody>
                  <a:tcPr/>
                </a:tc>
                <a:extLst>
                  <a:ext uri="{0D108BD9-81ED-4DB2-BD59-A6C34878D82A}">
                    <a16:rowId xmlns:a16="http://schemas.microsoft.com/office/drawing/2014/main" val="3787048751"/>
                  </a:ext>
                </a:extLst>
              </a:tr>
              <a:tr h="1067301">
                <a:tc>
                  <a:txBody>
                    <a:bodyPr/>
                    <a:lstStyle/>
                    <a:p>
                      <a:pPr rtl="0"/>
                      <a:r>
                        <a:rPr lang="pt-BR"/>
                        <a:t>Linha dedicada privada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Esses são circuitos reservados na rede do provedor de serviços que conectam escritórios distantes com redes privadas de voz e / ou dados.</a:t>
                      </a:r>
                    </a:p>
                  </a:txBody>
                  <a:tcPr/>
                </a:tc>
                <a:extLst>
                  <a:ext uri="{0D108BD9-81ED-4DB2-BD59-A6C34878D82A}">
                    <a16:rowId xmlns:a16="http://schemas.microsoft.com/office/drawing/2014/main" val="1775962995"/>
                  </a:ext>
                </a:extLst>
              </a:tr>
              <a:tr h="675600">
                <a:tc>
                  <a:txBody>
                    <a:bodyPr/>
                    <a:lstStyle/>
                    <a:p>
                      <a:pPr rtl="0"/>
                      <a:r>
                        <a:rPr lang="pt-BR"/>
                        <a:t>Ethernet WAN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Isso estende a tecnologia de acesso à LAN na WAN.</a:t>
                      </a:r>
                    </a:p>
                  </a:txBody>
                  <a:tcPr/>
                </a:tc>
                <a:extLst>
                  <a:ext uri="{0D108BD9-81ED-4DB2-BD59-A6C34878D82A}">
                    <a16:rowId xmlns:a16="http://schemas.microsoft.com/office/drawing/2014/main" val="2935690024"/>
                  </a:ext>
                </a:extLst>
              </a:tr>
              <a:tr h="872650">
                <a:tc>
                  <a:txBody>
                    <a:bodyPr/>
                    <a:lstStyle/>
                    <a:p>
                      <a:pPr rtl="0"/>
                      <a:r>
                        <a:rPr lang="pt-BR"/>
                        <a:t>DSL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O DSL comercial está disponível em vários formatos, incluindo SDSL (Symmetric Digital Subscriber Lines).</a:t>
                      </a:r>
                    </a:p>
                  </a:txBody>
                  <a:tcPr/>
                </a:tc>
                <a:extLst>
                  <a:ext uri="{0D108BD9-81ED-4DB2-BD59-A6C34878D82A}">
                    <a16:rowId xmlns:a16="http://schemas.microsoft.com/office/drawing/2014/main" val="752465591"/>
                  </a:ext>
                </a:extLst>
              </a:tr>
              <a:tr h="675600">
                <a:tc>
                  <a:txBody>
                    <a:bodyPr/>
                    <a:lstStyle/>
                    <a:p>
                      <a:pPr rtl="0"/>
                      <a:r>
                        <a:rPr lang="pt-BR"/>
                        <a:t>Satélite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a:t>Isso pode fornecer uma conexão quando uma solução com fio não está disponível.</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pPr rtl="0"/>
            <a:r>
              <a:rPr lang="pt-BR" sz="1600"/>
              <a:t>Conexões à Internet</a:t>
            </a:r>
            <a:br>
              <a:rPr lang="en-US" altLang="en-US" dirty="0"/>
            </a:br>
            <a:r>
              <a:rPr lang="pt-BR"/>
              <a:t>A Rede Convergente</a:t>
            </a:r>
          </a:p>
        </p:txBody>
      </p:sp>
      <p:sp>
        <p:nvSpPr>
          <p:cNvPr id="13315" name="Content Placeholder 2"/>
          <p:cNvSpPr>
            <a:spLocks noGrp="1"/>
          </p:cNvSpPr>
          <p:nvPr>
            <p:ph idx="1"/>
          </p:nvPr>
        </p:nvSpPr>
        <p:spPr>
          <a:xfrm>
            <a:off x="87549" y="1069128"/>
            <a:ext cx="3871387" cy="2619624"/>
          </a:xfrm>
        </p:spPr>
        <p:txBody>
          <a:bodyPr/>
          <a:lstStyle/>
          <a:p>
            <a:pPr marL="0" indent="0" rtl="0">
              <a:buNone/>
            </a:pPr>
            <a:r>
              <a:rPr lang="pt-BR" sz="1600"/>
              <a:t>Antes das redes convergentes, uma organização teria sido conectada separadamente para telefone, vídeo e dados. Cada uma dessas redes usaria tecnologias diferentes para transmitir o sinal. </a:t>
            </a:r>
          </a:p>
          <a:p>
            <a:pPr marL="0" indent="0" rtl="0">
              <a:buNone/>
            </a:pPr>
            <a:r>
              <a:rPr lang="pt-BR" sz="1600"/>
              <a:t>Cada uma destas tecnologias utilizaria um conjunto diferente de regras e normas.</a:t>
            </a:r>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pPr rtl="0"/>
            <a:r>
              <a:rPr lang="pt-BR" sz="1600"/>
              <a:t>Conexões à Internet</a:t>
            </a:r>
            <a:br>
              <a:rPr lang="en-US" altLang="en-US" dirty="0"/>
            </a:br>
            <a:r>
              <a:rPr lang="pt-BR"/>
              <a:t>A Rede Convergente (Cont.)</a:t>
            </a:r>
          </a:p>
        </p:txBody>
      </p:sp>
      <p:sp>
        <p:nvSpPr>
          <p:cNvPr id="13315" name="Content Placeholder 2"/>
          <p:cNvSpPr>
            <a:spLocks noGrp="1"/>
          </p:cNvSpPr>
          <p:nvPr>
            <p:ph idx="1"/>
          </p:nvPr>
        </p:nvSpPr>
        <p:spPr>
          <a:xfrm>
            <a:off x="223066" y="879499"/>
            <a:ext cx="3735870" cy="3082610"/>
          </a:xfrm>
        </p:spPr>
        <p:txBody>
          <a:bodyPr/>
          <a:lstStyle/>
          <a:p>
            <a:pPr marL="0" indent="0" rtl="0">
              <a:buNone/>
            </a:pPr>
            <a:r>
              <a:rPr lang="pt-BR" sz="1600"/>
              <a:t>As redes de dados convergentes transportam vários serviços em um link, incluindo: </a:t>
            </a:r>
          </a:p>
          <a:p>
            <a:pPr lvl="1" rtl="0">
              <a:buFont typeface="Arial" panose="020B0604020202020204" pitchFamily="34" charset="0"/>
              <a:buChar char="•"/>
            </a:pPr>
            <a:r>
              <a:rPr lang="pt-BR" sz="1600"/>
              <a:t>dados </a:t>
            </a:r>
          </a:p>
          <a:p>
            <a:pPr lvl="1" rtl="0">
              <a:buFont typeface="Arial" panose="020B0604020202020204" pitchFamily="34" charset="0"/>
              <a:buChar char="•"/>
            </a:pPr>
            <a:r>
              <a:rPr lang="pt-BR" sz="1600"/>
              <a:t>voz</a:t>
            </a:r>
          </a:p>
          <a:p>
            <a:pPr lvl="1" rtl="0">
              <a:buFont typeface="Arial" panose="020B0604020202020204" pitchFamily="34" charset="0"/>
              <a:buChar char="•"/>
            </a:pPr>
            <a:r>
              <a:rPr lang="pt-BR" sz="1600"/>
              <a:t>vídeo</a:t>
            </a:r>
          </a:p>
          <a:p>
            <a:pPr marL="0" indent="0" rtl="0">
              <a:buNone/>
            </a:pPr>
            <a:r>
              <a:rPr lang="pt-BR" sz="1600"/>
              <a:t>As redes convergentes podem fornecer dados, voz e vídeo na mesma infraestrutura de rede. A infraestrutura de rede usa o mesmo conjunto de regras e normas.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pt-BR" sz="1600"/>
              <a:t>Conexões à Internet</a:t>
            </a:r>
            <a:br>
              <a:rPr lang="en-US" dirty="0"/>
            </a:br>
            <a:r>
              <a:rPr lang="pt-BR"/>
              <a:t>Vídeo - Baixe e instale o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389467" y="982133"/>
            <a:ext cx="8365066" cy="369332"/>
          </a:xfrm>
          <a:prstGeom prst="rect">
            <a:avLst/>
          </a:prstGeom>
          <a:noFill/>
        </p:spPr>
        <p:txBody>
          <a:bodyPr wrap="square" rtlCol="0">
            <a:spAutoFit/>
          </a:bodyPr>
          <a:lstStyle/>
          <a:p>
            <a:pPr rtl="0"/>
            <a:r>
              <a:rPr lang="pt-BR"/>
              <a:t>Este vídeo irá demonstrar o processo de download e instalação do Packet Tracer.</a:t>
            </a:r>
          </a:p>
        </p:txBody>
      </p:sp>
    </p:spTree>
    <p:extLst>
      <p:ext uri="{BB962C8B-B14F-4D97-AF65-F5344CB8AC3E}">
        <p14:creationId xmlns:p14="http://schemas.microsoft.com/office/powerpoint/2010/main" val="303634363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pPr rtl="0"/>
            <a:r>
              <a:rPr lang="pt-BR"/>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pt-BR"/>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ext uri="{D42A27DB-BD31-4B8C-83A1-F6EECF244321}">
                <p14:modId xmlns:p14="http://schemas.microsoft.com/office/powerpoint/2010/main" val="2271999703"/>
              </p:ext>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rtl="0" fontAlgn="b"/>
                      <a:r>
                        <a:rPr lang="pt-BR" sz="1400" b="1" i="0" u="none" strike="noStrike">
                          <a:solidFill>
                            <a:schemeClr val="bg1"/>
                          </a:solidFill>
                          <a:effectLst/>
                          <a:latin typeface="+mn-lt"/>
                        </a:rPr>
                        <a:t>Feature</a:t>
                      </a:r>
                    </a:p>
                  </a:txBody>
                  <a:tcPr marL="9525" marR="9525" marT="9525" marB="0" anchor="b"/>
                </a:tc>
                <a:tc>
                  <a:txBody>
                    <a:bodyPr/>
                    <a:lstStyle/>
                    <a:p>
                      <a:pPr rtl="0"/>
                      <a:r>
                        <a:rPr lang="pt-BR"/>
                        <a:t>Description</a:t>
                      </a:r>
                    </a:p>
                  </a:txBody>
                  <a:tcPr/>
                </a:tc>
                <a:extLst>
                  <a:ext uri="{0D108BD9-81ED-4DB2-BD59-A6C34878D82A}">
                    <a16:rowId xmlns:a16="http://schemas.microsoft.com/office/drawing/2014/main" val="3768427975"/>
                  </a:ext>
                </a:extLst>
              </a:tr>
              <a:tr h="265091">
                <a:tc>
                  <a:txBody>
                    <a:bodyPr/>
                    <a:lstStyle/>
                    <a:p>
                      <a:pPr algn="l" rtl="0" fontAlgn="b"/>
                      <a:r>
                        <a:rPr lang="pt-BR" sz="1400" b="0" i="0" u="none" strike="noStrike">
                          <a:solidFill>
                            <a:srgbClr val="000000"/>
                          </a:solidFill>
                          <a:effectLst/>
                          <a:latin typeface="+mn-lt"/>
                        </a:rPr>
                        <a:t>Hands-On Labs</a:t>
                      </a:r>
                    </a:p>
                  </a:txBody>
                  <a:tcPr marL="9525" marR="9525" marT="9525" marB="0" anchor="b"/>
                </a:tc>
                <a:tc>
                  <a:txBody>
                    <a:bodyPr/>
                    <a:lstStyle/>
                    <a:p>
                      <a:pPr rtl="0"/>
                      <a:r>
                        <a:rPr lang="pt-BR"/>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pt-BR" sz="1400" b="0" i="0" u="none" strike="noStrike">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pt-BR"/>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rtl="0" fontAlgn="b"/>
                      <a:r>
                        <a:rPr lang="pt-BR" sz="1400" b="0" i="0" u="none" strike="noStrike">
                          <a:solidFill>
                            <a:srgbClr val="000000"/>
                          </a:solidFill>
                          <a:effectLst/>
                          <a:latin typeface="+mn-lt"/>
                        </a:rPr>
                        <a:t>Module Quizzes</a:t>
                      </a:r>
                    </a:p>
                  </a:txBody>
                  <a:tcPr marL="9525" marR="9525" marT="9525" marB="0" anchor="b"/>
                </a:tc>
                <a:tc>
                  <a:txBody>
                    <a:bodyPr/>
                    <a:lstStyle/>
                    <a:p>
                      <a:pPr rtl="0"/>
                      <a:r>
                        <a:rPr lang="pt-BR"/>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rtl="0" fontAlgn="b"/>
                      <a:r>
                        <a:rPr lang="pt-BR" sz="1400" b="0" i="0" u="none" strike="noStrike">
                          <a:solidFill>
                            <a:srgbClr val="000000"/>
                          </a:solidFill>
                          <a:effectLst/>
                          <a:latin typeface="+mn-lt"/>
                        </a:rPr>
                        <a:t>Module Summary</a:t>
                      </a:r>
                    </a:p>
                  </a:txBody>
                  <a:tcPr marL="9525" marR="9525" marT="9525" marB="0" anchor="b"/>
                </a:tc>
                <a:tc>
                  <a:txBody>
                    <a:bodyPr/>
                    <a:lstStyle/>
                    <a:p>
                      <a:pPr rtl="0"/>
                      <a:r>
                        <a:rPr lang="pt-BR"/>
                        <a:t>Briefly recaps module content.</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pPr rtl="0"/>
            <a:r>
              <a:rPr lang="pt-BR" sz="1600"/>
              <a:t>Conexões à Internet</a:t>
            </a:r>
            <a:br>
              <a:rPr lang="en-US" dirty="0"/>
            </a:br>
            <a:r>
              <a:rPr lang="pt-BR"/>
              <a:t>Vídeo - Introdução ao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228601" y="914400"/>
            <a:ext cx="7831666" cy="923330"/>
          </a:xfrm>
          <a:prstGeom prst="rect">
            <a:avLst/>
          </a:prstGeom>
          <a:noFill/>
        </p:spPr>
        <p:txBody>
          <a:bodyPr wrap="square" rtlCol="0">
            <a:spAutoFit/>
          </a:bodyPr>
          <a:lstStyle/>
          <a:p>
            <a:pPr rtl="0"/>
            <a:r>
              <a:rPr lang="pt-BR"/>
              <a:t>Este vídeo aborda o seguinte:</a:t>
            </a:r>
          </a:p>
          <a:p>
            <a:pPr marL="285750" indent="-285750" rtl="0">
              <a:buFont typeface="Arial" panose="020B0604020202020204" pitchFamily="34" charset="0"/>
              <a:buChar char="•"/>
            </a:pPr>
            <a:r>
              <a:rPr lang="pt-BR"/>
              <a:t>Navegar na interface Packet Tracer</a:t>
            </a:r>
          </a:p>
          <a:p>
            <a:pPr marL="285750" indent="-285750" rtl="0">
              <a:buFont typeface="Arial" panose="020B0604020202020204" pitchFamily="34" charset="0"/>
              <a:buChar char="•"/>
            </a:pPr>
            <a:r>
              <a:rPr lang="pt-BR"/>
              <a:t>Personalizar a interface do Packet Tracer</a:t>
            </a:r>
          </a:p>
        </p:txBody>
      </p:sp>
    </p:spTree>
    <p:extLst>
      <p:ext uri="{BB962C8B-B14F-4D97-AF65-F5344CB8AC3E}">
        <p14:creationId xmlns:p14="http://schemas.microsoft.com/office/powerpoint/2010/main" val="177933242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pt-BR" sz="1600"/>
              <a:t>Conexões à Internet</a:t>
            </a:r>
            <a:br>
              <a:rPr lang="en-US" dirty="0"/>
            </a:br>
            <a:r>
              <a:rPr lang="pt-BR"/>
              <a:t>Packet Tracer – Representação de rede</a:t>
            </a:r>
          </a:p>
        </p:txBody>
      </p:sp>
      <p:sp>
        <p:nvSpPr>
          <p:cNvPr id="2" name="Content Placeholder 1"/>
          <p:cNvSpPr>
            <a:spLocks noGrp="1"/>
          </p:cNvSpPr>
          <p:nvPr>
            <p:ph idx="1"/>
          </p:nvPr>
        </p:nvSpPr>
        <p:spPr>
          <a:xfrm>
            <a:off x="144065" y="798944"/>
            <a:ext cx="8853286" cy="3428499"/>
          </a:xfrm>
        </p:spPr>
        <p:txBody>
          <a:bodyPr/>
          <a:lstStyle/>
          <a:p>
            <a:pPr marL="0" indent="0" rtl="0">
              <a:buNone/>
            </a:pPr>
            <a:r>
              <a:rPr lang="pt-BR" sz="1600"/>
              <a:t>Neste Packet Tracer, você fará o seguinte: </a:t>
            </a:r>
          </a:p>
          <a:p>
            <a:pPr lvl="1" rtl="0"/>
            <a:r>
              <a:rPr lang="pt-BR" sz="1600"/>
              <a:t>O modelo de rede nesta atividade incorpora muitas das tecnologias que você aprenderá em seus estudos para o CCNA. </a:t>
            </a:r>
          </a:p>
          <a:p>
            <a:pPr marL="0" indent="0">
              <a:buNone/>
            </a:pPr>
            <a:endParaRPr lang="en-US" sz="1600" dirty="0"/>
          </a:p>
          <a:p>
            <a:pPr marL="0" indent="0" rtl="0">
              <a:buNone/>
            </a:pPr>
            <a:r>
              <a:rPr lang="pt-BR" sz="1600"/>
              <a:t> </a:t>
            </a:r>
            <a:r>
              <a:rPr lang="pt-BR" sz="1600" b="1"/>
              <a:t>Observação</a:t>
            </a:r>
            <a:r>
              <a:rPr lang="pt-BR" sz="1600"/>
              <a:t>: não é importante que você entenda tudo o que você vê e faz nesta atividade. </a:t>
            </a:r>
          </a:p>
        </p:txBody>
      </p:sp>
    </p:spTree>
    <p:extLst>
      <p:ext uri="{BB962C8B-B14F-4D97-AF65-F5344CB8AC3E}">
        <p14:creationId xmlns:p14="http://schemas.microsoft.com/office/powerpoint/2010/main" val="25081367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pt-BR" sz="4000">
                <a:solidFill>
                  <a:schemeClr val="accent5">
                    <a:lumMod val="40000"/>
                    <a:lumOff val="60000"/>
                  </a:schemeClr>
                </a:solidFill>
              </a:rPr>
              <a:t>1.6 Redes confiáveis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pt-BR" sz="1600"/>
              <a:t>Rede confiável</a:t>
            </a:r>
            <a:br>
              <a:rPr lang="en-US" altLang="en-US" dirty="0"/>
            </a:br>
            <a:r>
              <a:rPr lang="pt-BR"/>
              <a:t>Arquitetura de rede</a:t>
            </a:r>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rtl="0">
              <a:buNone/>
            </a:pPr>
            <a:r>
              <a:rPr lang="pt-BR" sz="1600"/>
              <a:t>A arquitetura de rede refere-se a tecnologias que apoiam a infraestrutura responsável por transferir os dados através da rede.</a:t>
            </a:r>
          </a:p>
          <a:p>
            <a:pPr marL="0" indent="0" rtl="0">
              <a:buNone/>
            </a:pPr>
            <a:r>
              <a:rPr lang="pt-BR" sz="1600"/>
              <a:t>Há quatro características básicas que as arquiteturas subjacentes precisam abordar para atender às expectativas do usuário:</a:t>
            </a:r>
          </a:p>
          <a:p>
            <a:pPr lvl="1" rtl="0">
              <a:buFont typeface="Arial" panose="020B0604020202020204" pitchFamily="34" charset="0"/>
              <a:buChar char="•"/>
            </a:pPr>
            <a:r>
              <a:rPr lang="pt-BR" sz="1600"/>
              <a:t>Tolerância a falhas</a:t>
            </a:r>
          </a:p>
          <a:p>
            <a:pPr lvl="1" rtl="0">
              <a:buFont typeface="Arial" panose="020B0604020202020204" pitchFamily="34" charset="0"/>
              <a:buChar char="•"/>
            </a:pPr>
            <a:r>
              <a:rPr lang="pt-BR" sz="1600"/>
              <a:t>Escalabilidade</a:t>
            </a:r>
          </a:p>
          <a:p>
            <a:pPr lvl="1" rtl="0">
              <a:buFont typeface="Arial" panose="020B0604020202020204" pitchFamily="34" charset="0"/>
              <a:buChar char="•"/>
            </a:pPr>
            <a:r>
              <a:rPr lang="pt-BR" sz="1600"/>
              <a:t>Qualidade de serviço (QoS)</a:t>
            </a:r>
          </a:p>
          <a:p>
            <a:pPr lvl="1" rtl="0">
              <a:buFont typeface="Arial" panose="020B0604020202020204" pitchFamily="34" charset="0"/>
              <a:buChar char="•"/>
            </a:pPr>
            <a:r>
              <a:rPr lang="pt-BR" sz="1600"/>
              <a:t>Segurança</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pPr rtl="0"/>
            <a:r>
              <a:rPr lang="pt-BR" sz="1600"/>
              <a:t>Rede confiável</a:t>
            </a:r>
            <a:br>
              <a:rPr lang="en-US" altLang="en-US" dirty="0"/>
            </a:br>
            <a:r>
              <a:rPr lang="pt-BR"/>
              <a:t>Tolerância ao erro</a:t>
            </a:r>
          </a:p>
        </p:txBody>
      </p:sp>
      <p:sp>
        <p:nvSpPr>
          <p:cNvPr id="13315" name="Content Placeholder 2"/>
          <p:cNvSpPr>
            <a:spLocks noGrp="1"/>
          </p:cNvSpPr>
          <p:nvPr>
            <p:ph idx="1"/>
          </p:nvPr>
        </p:nvSpPr>
        <p:spPr>
          <a:xfrm>
            <a:off x="202765" y="698810"/>
            <a:ext cx="4174502" cy="4013508"/>
          </a:xfrm>
        </p:spPr>
        <p:txBody>
          <a:bodyPr/>
          <a:lstStyle/>
          <a:p>
            <a:pPr marL="0" indent="0" rtl="0">
              <a:buNone/>
            </a:pPr>
            <a:r>
              <a:rPr lang="pt-BR" sz="1600"/>
              <a:t>Uma rede tolerante a falhas limita o impacto de uma falha, ao limitar o número de dispositivos afetados. Vários caminhos são necessários para tolerância a falhas.</a:t>
            </a:r>
          </a:p>
          <a:p>
            <a:pPr marL="0" indent="0" rtl="0">
              <a:buNone/>
            </a:pPr>
            <a:r>
              <a:rPr lang="pt-BR" sz="1600"/>
              <a:t>As redes confiáveis fornecem redundância implementando uma rede comutada por pacotes:</a:t>
            </a:r>
          </a:p>
          <a:p>
            <a:pPr lvl="1" rtl="0">
              <a:buFont typeface="Arial" panose="020B0604020202020204" pitchFamily="34" charset="0"/>
              <a:buChar char="•"/>
            </a:pPr>
            <a:r>
              <a:rPr lang="pt-BR" sz="1600"/>
              <a:t>O switch de pacotes divide os dados do tráfego em pacotes que são roteados por uma rede. </a:t>
            </a:r>
          </a:p>
          <a:p>
            <a:pPr lvl="1" rtl="0">
              <a:buFont typeface="Arial" panose="020B0604020202020204" pitchFamily="34" charset="0"/>
              <a:buChar char="•"/>
            </a:pPr>
            <a:r>
              <a:rPr lang="pt-BR" sz="1600"/>
              <a:t>Cada pacote, teoricamente, pode levar um caminho até o destino diferente.</a:t>
            </a:r>
          </a:p>
          <a:p>
            <a:pPr marL="0" indent="0" rtl="0">
              <a:buNone/>
            </a:pPr>
            <a:r>
              <a:rPr lang="pt-BR" sz="1600"/>
              <a:t>Isso não é possível com redes de switch de circuitos que estabelecem circuitos dedicados.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pt-BR" sz="1600"/>
              <a:t>Rede confiável</a:t>
            </a:r>
            <a:br>
              <a:rPr lang="en-US" altLang="en-US" dirty="0"/>
            </a:br>
            <a:r>
              <a:rPr lang="pt-BR"/>
              <a:t>Escalabilidade</a:t>
            </a:r>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rtl="0">
              <a:buNone/>
            </a:pPr>
            <a:r>
              <a:rPr lang="pt-BR" sz="1800"/>
              <a:t>Uma rede escalável pode se expandir de modo rápido e fácil para comportar novos usuários e aplicações, sem causar impacto no desempenho dos serviços fornecidos aos usuários atuais.</a:t>
            </a:r>
          </a:p>
          <a:p>
            <a:pPr marL="0" indent="0" rtl="0">
              <a:buNone/>
            </a:pPr>
            <a:r>
              <a:rPr lang="pt-BR" sz="1800"/>
              <a:t>Os designers de rede seguem normas e protocolos aceitos para tornar as redes escaláveis.</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r>
              <a:rPr lang="pt-BR" sz="1600"/>
              <a:t>Rede confiável</a:t>
            </a:r>
            <a:br>
              <a:rPr lang="en-US" altLang="en-US" dirty="0"/>
            </a:br>
            <a:r>
              <a:rPr lang="pt-BR"/>
              <a:t>Qualidade de serviço</a:t>
            </a:r>
          </a:p>
        </p:txBody>
      </p:sp>
      <p:sp>
        <p:nvSpPr>
          <p:cNvPr id="13315" name="Content Placeholder 2"/>
          <p:cNvSpPr>
            <a:spLocks noGrp="1"/>
          </p:cNvSpPr>
          <p:nvPr>
            <p:ph idx="1"/>
          </p:nvPr>
        </p:nvSpPr>
        <p:spPr>
          <a:xfrm>
            <a:off x="87549" y="798944"/>
            <a:ext cx="3809042" cy="4147129"/>
          </a:xfrm>
        </p:spPr>
        <p:txBody>
          <a:bodyPr/>
          <a:lstStyle/>
          <a:p>
            <a:pPr marL="0" indent="0" rtl="0">
              <a:buNone/>
            </a:pPr>
            <a:r>
              <a:rPr lang="pt-BR"/>
              <a:t>As transmissões de vídeo ao vivo e de voz requerem expectativas mais altas para esses serviços sendo entregues. </a:t>
            </a:r>
          </a:p>
          <a:p>
            <a:pPr marL="0" indent="0" rtl="0">
              <a:buNone/>
            </a:pPr>
            <a:r>
              <a:rPr lang="pt-BR"/>
              <a:t>Você já assistiu a um vídeo ao vivo com intervalos e pausas constantes? Isso acontece quando há uma maior demanda por largura de banda que a disponível – e o QoS não está configurado.</a:t>
            </a:r>
          </a:p>
          <a:p>
            <a:pPr rtl="0">
              <a:buFont typeface="Arial" panose="020B0604020202020204" pitchFamily="34" charset="0"/>
              <a:buChar char="•"/>
            </a:pPr>
            <a:r>
              <a:rPr lang="pt-BR"/>
              <a:t>Qualidade de serviço (QoS, Quality of Service) é o mecanismo principal usado para assegurar a entrega confiável do conteúdo para todos os usuários. </a:t>
            </a:r>
          </a:p>
          <a:p>
            <a:pPr rtl="0">
              <a:buFont typeface="Arial" panose="020B0604020202020204" pitchFamily="34" charset="0"/>
              <a:buChar char="•"/>
            </a:pPr>
            <a:r>
              <a:rPr lang="pt-BR"/>
              <a:t>Com uma política de QoS em vigor, o roteador pode gerenciar mais facilmente o fluxo de dados e o tráfego de voz.</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pPr rtl="0"/>
            <a:r>
              <a:rPr lang="pt-BR" sz="1600"/>
              <a:t>Rede confiável</a:t>
            </a:r>
            <a:br>
              <a:rPr lang="en-US" altLang="en-US" dirty="0"/>
            </a:br>
            <a:r>
              <a:rPr lang="pt-BR"/>
              <a:t>Segurança de rede</a:t>
            </a:r>
          </a:p>
        </p:txBody>
      </p:sp>
      <p:sp>
        <p:nvSpPr>
          <p:cNvPr id="13315" name="Content Placeholder 2"/>
          <p:cNvSpPr>
            <a:spLocks noGrp="1"/>
          </p:cNvSpPr>
          <p:nvPr>
            <p:ph idx="1"/>
          </p:nvPr>
        </p:nvSpPr>
        <p:spPr>
          <a:xfrm>
            <a:off x="5176097" y="548146"/>
            <a:ext cx="3687122" cy="4595354"/>
          </a:xfrm>
        </p:spPr>
        <p:txBody>
          <a:bodyPr/>
          <a:lstStyle/>
          <a:p>
            <a:pPr marL="0" indent="0" rtl="0">
              <a:buNone/>
            </a:pPr>
            <a:r>
              <a:rPr lang="pt-BR" sz="1200" dirty="0"/>
              <a:t>Existem dois tipos principais de segurança da rede que devem ser abordados:  </a:t>
            </a:r>
          </a:p>
          <a:p>
            <a:pPr lvl="1" rtl="0">
              <a:buFont typeface="Arial" panose="020B0604020202020204" pitchFamily="34" charset="0"/>
              <a:buChar char="•"/>
            </a:pPr>
            <a:r>
              <a:rPr lang="pt-BR" sz="1200" dirty="0"/>
              <a:t>Segurança de infraestrutura de rede</a:t>
            </a:r>
          </a:p>
          <a:p>
            <a:pPr lvl="2" rtl="0">
              <a:buFont typeface="Arial" panose="020B0604020202020204" pitchFamily="34" charset="0"/>
              <a:buChar char="•"/>
            </a:pPr>
            <a:r>
              <a:rPr lang="pt-BR" dirty="0"/>
              <a:t>Segurança física dos dispositivos de rede</a:t>
            </a:r>
          </a:p>
          <a:p>
            <a:pPr lvl="2" rtl="0">
              <a:buFont typeface="Arial" panose="020B0604020202020204" pitchFamily="34" charset="0"/>
              <a:buChar char="•"/>
            </a:pPr>
            <a:r>
              <a:rPr lang="pt-BR" dirty="0"/>
              <a:t>Impedindo o acesso não autorizado aos dispositivos</a:t>
            </a:r>
          </a:p>
          <a:p>
            <a:pPr lvl="1" rtl="0">
              <a:buFont typeface="Arial" panose="020B0604020202020204" pitchFamily="34" charset="0"/>
              <a:buChar char="•"/>
            </a:pPr>
            <a:r>
              <a:rPr lang="pt-BR" sz="1200" dirty="0"/>
              <a:t>Segurança da Informação.</a:t>
            </a:r>
          </a:p>
          <a:p>
            <a:pPr lvl="2" rtl="0">
              <a:buFont typeface="Arial" panose="020B0604020202020204" pitchFamily="34" charset="0"/>
              <a:buChar char="•"/>
            </a:pPr>
            <a:r>
              <a:rPr lang="pt-BR" dirty="0"/>
              <a:t>Proteção de informações ou dados transmitidos pela rede</a:t>
            </a:r>
          </a:p>
          <a:p>
            <a:pPr marL="0" indent="0" rtl="0">
              <a:buNone/>
            </a:pPr>
            <a:r>
              <a:rPr lang="pt-BR" sz="1200" dirty="0"/>
              <a:t>Três metas de segurança da rede:</a:t>
            </a:r>
          </a:p>
          <a:p>
            <a:pPr lvl="1" rtl="0"/>
            <a:r>
              <a:rPr lang="pt-BR" sz="1200" dirty="0"/>
              <a:t>Confidencialidade – somente os destinatários desejados podem ler os dados</a:t>
            </a:r>
          </a:p>
          <a:p>
            <a:pPr lvl="1" rtl="0"/>
            <a:r>
              <a:rPr lang="pt-BR" sz="1200" dirty="0"/>
              <a:t>Integridade – garantia de que os dados não foram alterados durante a transmissão</a:t>
            </a:r>
          </a:p>
          <a:p>
            <a:pPr lvl="1" rtl="0"/>
            <a:r>
              <a:rPr lang="pt-BR" sz="1200" dirty="0"/>
              <a:t>Disponibilidade – garantia de que os usuários autorizados terão acesso pontual e confiável aos dados</a:t>
            </a:r>
          </a:p>
          <a:p>
            <a:endParaRPr lang="en-CA" altLang="en-US" sz="1200"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pt-BR" sz="4000">
                <a:solidFill>
                  <a:schemeClr val="accent5">
                    <a:lumMod val="40000"/>
                    <a:lumOff val="60000"/>
                  </a:schemeClr>
                </a:solidFill>
              </a:rPr>
              <a:t>1.7 Tendências de rede</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pt-BR" sz="1600"/>
              <a:t>Tendências de rede</a:t>
            </a:r>
            <a:br>
              <a:rPr lang="en-US" altLang="en-US" dirty="0"/>
            </a:br>
            <a:r>
              <a:rPr lang="pt-BR"/>
              <a:t>Tendências recentes</a:t>
            </a:r>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rtl="0">
              <a:buNone/>
            </a:pPr>
            <a:r>
              <a:rPr lang="pt-BR"/>
              <a:t>A função da rede deve ser ajustada e transformada continuamente para acompanhar as novas tecnologias e dispositivos de usuário final à medida que eles entram no mercado de forma constante. </a:t>
            </a:r>
          </a:p>
          <a:p>
            <a:pPr marL="0" indent="0" rtl="0">
              <a:buNone/>
            </a:pPr>
            <a:r>
              <a:rPr lang="pt-BR"/>
              <a:t>Várias novas tendências de rede que afetam as empresas e os consumidores:</a:t>
            </a:r>
          </a:p>
          <a:p>
            <a:pPr lvl="1" rtl="0">
              <a:buFont typeface="Arial" panose="020B0604020202020204" pitchFamily="34" charset="0"/>
              <a:buChar char="•"/>
            </a:pPr>
            <a:r>
              <a:rPr lang="pt-BR"/>
              <a:t>BYOD (Bring Your Own Device)</a:t>
            </a:r>
          </a:p>
          <a:p>
            <a:pPr lvl="1" rtl="0">
              <a:buFont typeface="Arial" panose="020B0604020202020204" pitchFamily="34" charset="0"/>
              <a:buChar char="•"/>
            </a:pPr>
            <a:r>
              <a:rPr lang="pt-BR"/>
              <a:t>Colaboração on-line</a:t>
            </a:r>
          </a:p>
          <a:p>
            <a:pPr lvl="1" rtl="0">
              <a:buFont typeface="Arial" panose="020B0604020202020204" pitchFamily="34" charset="0"/>
              <a:buChar char="•"/>
            </a:pPr>
            <a:r>
              <a:rPr lang="pt-BR"/>
              <a:t>Comunicação por vídeo</a:t>
            </a:r>
          </a:p>
          <a:p>
            <a:pPr lvl="1" rtl="0">
              <a:buFont typeface="Arial" panose="020B0604020202020204" pitchFamily="34" charset="0"/>
              <a:buChar char="•"/>
            </a:pPr>
            <a:r>
              <a:rPr lang="pt-BR"/>
              <a:t>Computação em nuvem</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pt-BR"/>
              <a:t>Check Your Understanding</a:t>
            </a:r>
          </a:p>
        </p:txBody>
      </p:sp>
      <p:sp>
        <p:nvSpPr>
          <p:cNvPr id="7171" name="Rectangle 34"/>
          <p:cNvSpPr>
            <a:spLocks noGrp="1" noChangeArrowheads="1"/>
          </p:cNvSpPr>
          <p:nvPr>
            <p:ph idx="1"/>
          </p:nvPr>
        </p:nvSpPr>
        <p:spPr>
          <a:xfrm>
            <a:off x="145357" y="965201"/>
            <a:ext cx="8878570" cy="3643747"/>
          </a:xfrm>
        </p:spPr>
        <p:txBody>
          <a:bodyPr/>
          <a:lstStyle/>
          <a:p>
            <a:pPr rtl="0">
              <a:spcBef>
                <a:spcPct val="30000"/>
              </a:spcBef>
              <a:buFont typeface="Arial" panose="020B0604020202020204" pitchFamily="34" charset="0"/>
              <a:buChar char="•"/>
            </a:pPr>
            <a:r>
              <a:rPr lang="pt-BR"/>
              <a:t>Check Your Understanding activities are designed to let students quickly determine if they understand the content and can proceed, or if they need to review. </a:t>
            </a:r>
          </a:p>
          <a:p>
            <a:pPr rtl="0">
              <a:spcBef>
                <a:spcPct val="30000"/>
              </a:spcBef>
              <a:buFont typeface="Arial" panose="020B0604020202020204" pitchFamily="34" charset="0"/>
              <a:buChar char="•"/>
            </a:pPr>
            <a:r>
              <a:rPr lang="pt-BR"/>
              <a:t>Check Your Understanding activities </a:t>
            </a:r>
            <a:r>
              <a:rPr lang="pt-BR" b="1" i="1"/>
              <a:t>do not </a:t>
            </a:r>
            <a:r>
              <a:rPr lang="pt-BR"/>
              <a:t>affect student grades.</a:t>
            </a:r>
          </a:p>
          <a:p>
            <a:pPr rtl="0">
              <a:spcBef>
                <a:spcPct val="30000"/>
              </a:spcBef>
              <a:buFont typeface="Arial" panose="020B0604020202020204" pitchFamily="34" charset="0"/>
              <a:buChar char="•"/>
            </a:pPr>
            <a:r>
              <a:rPr lang="pt-BR"/>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pPr rtl="0"/>
            <a:r>
              <a:rPr lang="pt-BR" sz="1600"/>
              <a:t>Tendências de rede</a:t>
            </a:r>
            <a:br>
              <a:rPr lang="en-US" altLang="en-US" dirty="0"/>
            </a:br>
            <a:r>
              <a:rPr lang="pt-BR"/>
              <a:t>Traga seu próprio aparelho</a:t>
            </a:r>
          </a:p>
        </p:txBody>
      </p:sp>
      <p:sp>
        <p:nvSpPr>
          <p:cNvPr id="13315" name="Content Placeholder 2"/>
          <p:cNvSpPr>
            <a:spLocks noGrp="1"/>
          </p:cNvSpPr>
          <p:nvPr>
            <p:ph idx="1"/>
          </p:nvPr>
        </p:nvSpPr>
        <p:spPr>
          <a:xfrm>
            <a:off x="5322019" y="274320"/>
            <a:ext cx="3529770" cy="4315609"/>
          </a:xfrm>
        </p:spPr>
        <p:txBody>
          <a:bodyPr/>
          <a:lstStyle/>
          <a:p>
            <a:pPr marL="0" indent="0" rtl="0">
              <a:buNone/>
            </a:pPr>
            <a:r>
              <a:rPr lang="pt-BR"/>
              <a:t>Traga seu próprio dispositivo (BYOD) permite que os usuários usem seus próprios dispositivos, dando-lhes mais oportunidades e maior flexibilidade. </a:t>
            </a:r>
          </a:p>
          <a:p>
            <a:pPr marL="0" indent="0" rtl="0">
              <a:buNone/>
            </a:pPr>
            <a:r>
              <a:rPr lang="pt-BR"/>
              <a:t>O BYOD permite que os usuários finais tenham liberdade para usar ferramentas pessoais, acessar informações e se comunicar usando seus:</a:t>
            </a:r>
          </a:p>
          <a:p>
            <a:pPr lvl="1" rtl="0"/>
            <a:r>
              <a:rPr lang="pt-BR"/>
              <a:t>Notebooks</a:t>
            </a:r>
          </a:p>
          <a:p>
            <a:pPr lvl="1" rtl="0"/>
            <a:r>
              <a:rPr lang="pt-BR"/>
              <a:t>Netbooks</a:t>
            </a:r>
          </a:p>
          <a:p>
            <a:pPr lvl="1" rtl="0"/>
            <a:r>
              <a:rPr lang="pt-BR"/>
              <a:t>Tablets</a:t>
            </a:r>
          </a:p>
          <a:p>
            <a:pPr lvl="1" rtl="0"/>
            <a:r>
              <a:rPr lang="pt-BR"/>
              <a:t>Smartphones</a:t>
            </a:r>
          </a:p>
          <a:p>
            <a:pPr lvl="1" rtl="0"/>
            <a:r>
              <a:rPr lang="pt-BR"/>
              <a:t>E-readers</a:t>
            </a:r>
          </a:p>
          <a:p>
            <a:pPr marL="0" indent="0" rtl="0">
              <a:buNone/>
            </a:pPr>
            <a:r>
              <a:rPr lang="pt-BR"/>
              <a:t>BYOD significa o uso de qualquer dispositivo, de qualquer propriedade e em qualquer lugar.</a:t>
            </a:r>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pPr rtl="0"/>
            <a:r>
              <a:rPr lang="pt-BR" sz="1600"/>
              <a:t>Tendências de rede</a:t>
            </a:r>
            <a:br>
              <a:rPr lang="en-US" altLang="en-US" dirty="0"/>
            </a:br>
            <a:r>
              <a:rPr lang="pt-BR"/>
              <a:t>Colaboração Online</a:t>
            </a:r>
          </a:p>
        </p:txBody>
      </p:sp>
      <p:sp>
        <p:nvSpPr>
          <p:cNvPr id="13315" name="Content Placeholder 2"/>
          <p:cNvSpPr>
            <a:spLocks noGrp="1"/>
          </p:cNvSpPr>
          <p:nvPr>
            <p:ph idx="1"/>
          </p:nvPr>
        </p:nvSpPr>
        <p:spPr>
          <a:xfrm>
            <a:off x="5339608" y="210061"/>
            <a:ext cx="3529770" cy="3754495"/>
          </a:xfrm>
        </p:spPr>
        <p:txBody>
          <a:bodyPr/>
          <a:lstStyle/>
          <a:p>
            <a:pPr rtl="0"/>
            <a:r>
              <a:rPr lang="pt-BR"/>
              <a:t>Colabore e trabalhe com outras pessoas na rede em projetos conjuntos.</a:t>
            </a:r>
          </a:p>
          <a:p>
            <a:pPr rtl="0"/>
            <a:r>
              <a:rPr lang="pt-BR"/>
              <a:t>As ferramentas de colaboração, incluindo o Cisco WebEx (mostrado na figura), oferecem aos usuários uma maneira de conectar e interagir instantaneamente.</a:t>
            </a:r>
          </a:p>
          <a:p>
            <a:pPr rtl="0"/>
            <a:r>
              <a:rPr lang="pt-BR"/>
              <a:t>A colaboração é uma prioridade muito alta para no mundo corporativo e acadêmico.</a:t>
            </a:r>
          </a:p>
          <a:p>
            <a:pPr rtl="0"/>
            <a:r>
              <a:rPr lang="pt-BR"/>
              <a:t>Cisco Webex Teams é uma ferramenta de colaboração multifuncional.</a:t>
            </a:r>
          </a:p>
          <a:p>
            <a:pPr lvl="1" rtl="0">
              <a:buFont typeface="Arial" panose="020B0604020202020204" pitchFamily="34" charset="0"/>
              <a:buChar char="•"/>
            </a:pPr>
            <a:r>
              <a:rPr lang="pt-BR"/>
              <a:t>envie mensagens instantâneas </a:t>
            </a:r>
          </a:p>
          <a:p>
            <a:pPr lvl="1" rtl="0">
              <a:buFont typeface="Arial" panose="020B0604020202020204" pitchFamily="34" charset="0"/>
              <a:buChar char="•"/>
            </a:pPr>
            <a:r>
              <a:rPr lang="pt-BR"/>
              <a:t>postar imagens</a:t>
            </a:r>
          </a:p>
          <a:p>
            <a:pPr lvl="1" rtl="0">
              <a:buFont typeface="Arial" panose="020B0604020202020204" pitchFamily="34" charset="0"/>
              <a:buChar char="•"/>
            </a:pPr>
            <a:r>
              <a:rPr lang="pt-BR"/>
              <a:t>postar vídeos e links</a:t>
            </a:r>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r>
              <a:rPr lang="pt-BR" sz="1600"/>
              <a:t>Tendências de rede</a:t>
            </a:r>
            <a:br>
              <a:rPr lang="en-US" altLang="en-US" dirty="0"/>
            </a:br>
            <a:r>
              <a:rPr lang="pt-BR"/>
              <a:t>Comunicação por vídeo</a:t>
            </a:r>
          </a:p>
        </p:txBody>
      </p:sp>
      <p:sp>
        <p:nvSpPr>
          <p:cNvPr id="13315" name="Content Placeholder 2"/>
          <p:cNvSpPr>
            <a:spLocks noGrp="1"/>
          </p:cNvSpPr>
          <p:nvPr>
            <p:ph idx="1"/>
          </p:nvPr>
        </p:nvSpPr>
        <p:spPr>
          <a:xfrm>
            <a:off x="313268" y="802758"/>
            <a:ext cx="7929584" cy="2482309"/>
          </a:xfrm>
        </p:spPr>
        <p:txBody>
          <a:bodyPr/>
          <a:lstStyle/>
          <a:p>
            <a:pPr rtl="0">
              <a:buFont typeface="Arial" panose="020B0604020202020204" pitchFamily="34" charset="0"/>
              <a:buChar char="•"/>
            </a:pPr>
            <a:r>
              <a:rPr lang="pt-BR" sz="1800"/>
              <a:t>Chamadas de vídeo são feitas para qualquer pessoa, independentemente de onde eles estão localizados.</a:t>
            </a:r>
          </a:p>
          <a:p>
            <a:pPr rtl="0">
              <a:buFont typeface="Arial" panose="020B0604020202020204" pitchFamily="34" charset="0"/>
              <a:buChar char="•"/>
            </a:pPr>
            <a:r>
              <a:rPr lang="pt-BR" sz="1800"/>
              <a:t>A videoconferência é uma ferramenta poderosa para se comunicar com outras pessoas.</a:t>
            </a:r>
          </a:p>
          <a:p>
            <a:pPr rtl="0">
              <a:buFont typeface="Arial" panose="020B0604020202020204" pitchFamily="34" charset="0"/>
              <a:buChar char="•"/>
            </a:pPr>
            <a:r>
              <a:rPr lang="pt-BR" sz="1800"/>
              <a:t>O vídeo está se tornando um requisito crítico para uma colaboração eficaz.</a:t>
            </a:r>
          </a:p>
          <a:p>
            <a:pPr rtl="0">
              <a:buFont typeface="Arial" panose="020B0604020202020204" pitchFamily="34" charset="0"/>
              <a:buChar char="•"/>
            </a:pPr>
            <a:r>
              <a:rPr lang="pt-BR" sz="1800"/>
              <a:t>Cisco TelePresence poderes é uma maneira de trabalhar onde todos, em todos os lugares</a:t>
            </a:r>
            <a:r>
              <a:rPr lang="pt-BR"/>
              <a:t>. </a:t>
            </a:r>
            <a:r>
              <a:rPr lang="pt-BR" sz="180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br>
              <a:rPr lang="en-US" altLang="en-US" dirty="0"/>
            </a:br>
            <a:r>
              <a:rPr lang="pt-BR"/>
              <a:t>Vídeo de Tendências de Rede — Cisco WebEx para Huddles</a:t>
            </a:r>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pPr rtl="0"/>
            <a:r>
              <a:rPr lang="pt-BR" sz="1600"/>
              <a:t>Tendências de rede</a:t>
            </a:r>
            <a:br>
              <a:rPr lang="en-US" altLang="en-US" dirty="0"/>
            </a:br>
            <a:r>
              <a:rPr lang="pt-BR"/>
              <a:t>Computação em nuvem</a:t>
            </a:r>
          </a:p>
        </p:txBody>
      </p:sp>
      <p:sp>
        <p:nvSpPr>
          <p:cNvPr id="13315" name="Content Placeholder 2"/>
          <p:cNvSpPr>
            <a:spLocks noGrp="1"/>
          </p:cNvSpPr>
          <p:nvPr>
            <p:ph idx="1"/>
          </p:nvPr>
        </p:nvSpPr>
        <p:spPr>
          <a:xfrm>
            <a:off x="87549" y="1031631"/>
            <a:ext cx="8861997" cy="3224328"/>
          </a:xfrm>
        </p:spPr>
        <p:txBody>
          <a:bodyPr/>
          <a:lstStyle/>
          <a:p>
            <a:pPr marL="0" indent="0" rtl="0">
              <a:buNone/>
            </a:pPr>
            <a:r>
              <a:rPr lang="pt-BR"/>
              <a:t>A computação em nuvem nos permite armazenar arquivos pessoais ou fazer backup de nossos dados em servidores pela Internet. </a:t>
            </a:r>
          </a:p>
          <a:p>
            <a:pPr lvl="1" rtl="0"/>
            <a:r>
              <a:rPr lang="pt-BR"/>
              <a:t>Os aplicativos também podem ser acessados usando a Nuvem.</a:t>
            </a:r>
          </a:p>
          <a:p>
            <a:pPr lvl="1" rtl="0"/>
            <a:r>
              <a:rPr lang="pt-BR"/>
              <a:t>Permite que as empresas entregem a qualquer dispositivo em qualquer lugar do mundo.</a:t>
            </a:r>
          </a:p>
          <a:p>
            <a:pPr marL="0" indent="0">
              <a:buNone/>
            </a:pPr>
            <a:endParaRPr lang="en-CA" altLang="en-US" dirty="0"/>
          </a:p>
          <a:p>
            <a:pPr marL="0" indent="0" rtl="0">
              <a:buNone/>
            </a:pPr>
            <a:r>
              <a:rPr lang="pt-BR"/>
              <a:t>A computação em nuvem é possível devido aos data centers. </a:t>
            </a:r>
          </a:p>
          <a:p>
            <a:pPr lvl="1" rtl="0"/>
            <a:r>
              <a:rPr lang="pt-BR"/>
              <a:t>Empresas menores que não podem arcar com seus próprios data centers, alugar serviços de armazenamento e servidor de maiores empresas de data center na nuvem.</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pPr rtl="0"/>
            <a:r>
              <a:rPr lang="pt-BR" sz="1600"/>
              <a:t>Tendências de rede</a:t>
            </a:r>
            <a:br>
              <a:rPr lang="en-US" altLang="en-US" dirty="0"/>
            </a:br>
            <a:r>
              <a:rPr lang="pt-BR"/>
              <a:t>Computação em nuvem (Cont.)</a:t>
            </a:r>
          </a:p>
        </p:txBody>
      </p:sp>
      <p:sp>
        <p:nvSpPr>
          <p:cNvPr id="13315" name="Content Placeholder 2"/>
          <p:cNvSpPr>
            <a:spLocks noGrp="1"/>
          </p:cNvSpPr>
          <p:nvPr>
            <p:ph idx="1"/>
          </p:nvPr>
        </p:nvSpPr>
        <p:spPr>
          <a:xfrm>
            <a:off x="152400" y="1073425"/>
            <a:ext cx="8850813" cy="3616339"/>
          </a:xfrm>
        </p:spPr>
        <p:txBody>
          <a:bodyPr/>
          <a:lstStyle/>
          <a:p>
            <a:pPr marL="0" indent="0" rtl="0">
              <a:buNone/>
            </a:pPr>
            <a:r>
              <a:rPr lang="pt-BR" sz="1400" dirty="0">
                <a:ea typeface="ＭＳ Ｐゴシック"/>
              </a:rPr>
              <a:t>Quatro tipos de nuvens:</a:t>
            </a:r>
          </a:p>
          <a:p>
            <a:pPr lvl="1" rtl="0">
              <a:buFont typeface="Arial" panose="020B0604020202020204" pitchFamily="34" charset="0"/>
              <a:buChar char="•"/>
            </a:pPr>
            <a:r>
              <a:rPr lang="pt-BR" dirty="0">
                <a:ea typeface="ＭＳ Ｐゴシック"/>
              </a:rPr>
              <a:t>Nuvens Públicas</a:t>
            </a:r>
          </a:p>
          <a:p>
            <a:pPr lvl="2" indent="-169545" rtl="0">
              <a:buFont typeface="Arial" panose="020B0604020202020204" pitchFamily="34" charset="0"/>
              <a:buChar char="•"/>
            </a:pPr>
            <a:r>
              <a:rPr lang="pt-BR" sz="1400" dirty="0">
                <a:ea typeface="ＭＳ Ｐゴシック"/>
              </a:rPr>
              <a:t>Disponível para o público em geral através de um modelo de pagamento por uso ou gratuitamente.</a:t>
            </a:r>
          </a:p>
          <a:p>
            <a:pPr lvl="1" rtl="0">
              <a:buFont typeface="Arial" panose="020B0604020202020204" pitchFamily="34" charset="0"/>
              <a:buChar char="•"/>
            </a:pPr>
            <a:r>
              <a:rPr lang="pt-BR" dirty="0">
                <a:ea typeface="ＭＳ Ｐゴシック"/>
              </a:rPr>
              <a:t>Nuvens Particulares</a:t>
            </a:r>
          </a:p>
          <a:p>
            <a:pPr lvl="2" indent="-169545" rtl="0">
              <a:buFont typeface="Arial" panose="020B0604020202020204" pitchFamily="34" charset="0"/>
              <a:buChar char="•"/>
            </a:pPr>
            <a:r>
              <a:rPr lang="pt-BR" sz="1400" dirty="0">
                <a:ea typeface="ＭＳ Ｐゴシック"/>
              </a:rPr>
              <a:t>Destinado a uma organização ou entidade específica, como o governo.</a:t>
            </a:r>
          </a:p>
          <a:p>
            <a:pPr lvl="1" rtl="0">
              <a:buFont typeface="Arial" panose="020B0604020202020204" pitchFamily="34" charset="0"/>
              <a:buChar char="•"/>
            </a:pPr>
            <a:r>
              <a:rPr lang="pt-BR" dirty="0">
                <a:ea typeface="ＭＳ Ｐゴシック"/>
              </a:rPr>
              <a:t>Nuvens Híbridas</a:t>
            </a:r>
          </a:p>
          <a:p>
            <a:pPr lvl="2" indent="-169545">
              <a:buFont typeface="Arial" panose="020B0604020202020204" pitchFamily="34" charset="0"/>
              <a:buChar char="•"/>
            </a:pPr>
            <a:r>
              <a:rPr lang="pt-BR" sz="1400" dirty="0">
                <a:ea typeface="ＭＳ Ｐゴシック"/>
              </a:rPr>
              <a:t>Com dois ou mais tipos de nuvem – por exemplo, parte personalizada e parte pública. </a:t>
            </a:r>
          </a:p>
          <a:p>
            <a:pPr lvl="2" indent="-169545" rtl="0">
              <a:buFont typeface="Arial" panose="020B0604020202020204" pitchFamily="34" charset="0"/>
              <a:buChar char="•"/>
            </a:pPr>
            <a:r>
              <a:rPr lang="pt-BR" sz="1400" dirty="0">
                <a:ea typeface="ＭＳ Ｐゴシック"/>
              </a:rPr>
              <a:t>Cada parte permanece um objeto distintivo, mas as duas estão conectadas usando a mesma arquitetura.</a:t>
            </a:r>
          </a:p>
          <a:p>
            <a:pPr lvl="1" rtl="0">
              <a:buFont typeface="Arial" panose="020B0604020202020204" pitchFamily="34" charset="0"/>
              <a:buChar char="•"/>
            </a:pPr>
            <a:r>
              <a:rPr lang="pt-BR" dirty="0">
                <a:ea typeface="ＭＳ Ｐゴシック"/>
              </a:rPr>
              <a:t>Nuvens personalizadas</a:t>
            </a:r>
          </a:p>
          <a:p>
            <a:pPr lvl="2" indent="-169545">
              <a:buFont typeface="Arial" panose="020B0604020202020204" pitchFamily="34" charset="0"/>
              <a:buChar char="•"/>
            </a:pPr>
            <a:r>
              <a:rPr lang="pt-BR" sz="1400" dirty="0">
                <a:ea typeface="ＭＳ Ｐゴシック"/>
              </a:rPr>
              <a:t>Criado para atender às necessidades de um setor específico, como assistência médica ou mídia. </a:t>
            </a:r>
            <a:endParaRPr lang="pt-BR" sz="1400" dirty="0"/>
          </a:p>
          <a:p>
            <a:pPr lvl="2" indent="-169545" rtl="0">
              <a:buFont typeface="Arial" panose="020B0604020202020204" pitchFamily="34" charset="0"/>
              <a:buChar char="•"/>
            </a:pPr>
            <a:r>
              <a:rPr lang="pt-BR" sz="1400" dirty="0">
                <a:ea typeface="ＭＳ Ｐゴシック"/>
              </a:rPr>
              <a:t>Pode ser privado ou público.</a:t>
            </a:r>
          </a:p>
          <a:p>
            <a:pPr marL="261620" lvl="2" indent="0">
              <a:buNone/>
            </a:pPr>
            <a:endParaRPr lang="en-CA" altLang="en-US" sz="1400"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pt-BR" sz="1600"/>
              <a:t>Tendências de rede</a:t>
            </a:r>
            <a:br>
              <a:rPr lang="en-US" altLang="en-US" dirty="0"/>
            </a:br>
            <a:r>
              <a:rPr lang="pt-BR"/>
              <a:t>Tendências tecnológicas em casa</a:t>
            </a:r>
          </a:p>
        </p:txBody>
      </p:sp>
      <p:sp>
        <p:nvSpPr>
          <p:cNvPr id="13315" name="Content Placeholder 2"/>
          <p:cNvSpPr>
            <a:spLocks noGrp="1"/>
          </p:cNvSpPr>
          <p:nvPr>
            <p:ph idx="1"/>
          </p:nvPr>
        </p:nvSpPr>
        <p:spPr>
          <a:xfrm>
            <a:off x="5044016" y="396152"/>
            <a:ext cx="3720351" cy="3240267"/>
          </a:xfrm>
        </p:spPr>
        <p:txBody>
          <a:bodyPr/>
          <a:lstStyle/>
          <a:p>
            <a:pPr lvl="1" rtl="0">
              <a:buFont typeface="Arial" panose="020B0604020202020204" pitchFamily="34" charset="0"/>
              <a:buChar char="•"/>
            </a:pPr>
            <a:r>
              <a:rPr lang="pt-BR" sz="1600" dirty="0"/>
              <a:t>A tecnologia residencial inteligente é uma tendência crescente que permite a integração dela em dispositivos de uso diário e, assim, a interconexão com outros dispositivos.</a:t>
            </a:r>
          </a:p>
          <a:p>
            <a:pPr lvl="1" rtl="0">
              <a:buFont typeface="Arial" panose="020B0604020202020204" pitchFamily="34" charset="0"/>
              <a:buChar char="•"/>
            </a:pPr>
            <a:r>
              <a:rPr lang="pt-BR" sz="1600" dirty="0"/>
              <a:t>Os fornos podem saber a que horas deve ser preparada uma refeição para você ao comunicarem-se com a sua agenda sobre a hora agendada para você voltar para casa.</a:t>
            </a:r>
          </a:p>
          <a:p>
            <a:pPr lvl="1" rtl="0">
              <a:buFont typeface="Arial" panose="020B0604020202020204" pitchFamily="34" charset="0"/>
              <a:buChar char="•"/>
            </a:pPr>
            <a:r>
              <a:rPr lang="pt-BR" sz="1600" dirty="0"/>
              <a:t>Atualmente, a tecnologia de casa inteligente está sendo desenvolvida para todos os cômodos de uma casa.</a:t>
            </a:r>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pt-BR" sz="1600"/>
              <a:t>Tendências de rede</a:t>
            </a:r>
            <a:br>
              <a:rPr lang="en-US" altLang="en-US" dirty="0"/>
            </a:br>
            <a:r>
              <a:rPr lang="pt-BR"/>
              <a:t>Rede Powerline</a:t>
            </a:r>
          </a:p>
        </p:txBody>
      </p:sp>
      <p:sp>
        <p:nvSpPr>
          <p:cNvPr id="13315" name="Content Placeholder 2"/>
          <p:cNvSpPr>
            <a:spLocks noGrp="1"/>
          </p:cNvSpPr>
          <p:nvPr>
            <p:ph idx="1"/>
          </p:nvPr>
        </p:nvSpPr>
        <p:spPr>
          <a:xfrm>
            <a:off x="5442012" y="459090"/>
            <a:ext cx="3307538" cy="3524481"/>
          </a:xfrm>
        </p:spPr>
        <p:txBody>
          <a:bodyPr/>
          <a:lstStyle/>
          <a:p>
            <a:pPr lvl="1" rtl="0"/>
            <a:r>
              <a:rPr lang="pt-BR" dirty="0"/>
              <a:t>A rede </a:t>
            </a:r>
            <a:r>
              <a:rPr lang="pt-BR" dirty="0" err="1"/>
              <a:t>Powerline</a:t>
            </a:r>
            <a:r>
              <a:rPr lang="pt-BR" dirty="0"/>
              <a:t> pode permitir que os dispositivos se conectem a uma LAN, onde os cabos de rede de dados ou comunicações sem fio não são uma opção viável.</a:t>
            </a:r>
          </a:p>
          <a:p>
            <a:pPr lvl="1" rtl="0"/>
            <a:r>
              <a:rPr lang="pt-BR" dirty="0"/>
              <a:t>Usando um adaptador padrão </a:t>
            </a:r>
            <a:r>
              <a:rPr lang="pt-BR" dirty="0" err="1"/>
              <a:t>powerline</a:t>
            </a:r>
            <a:r>
              <a:rPr lang="pt-BR" dirty="0"/>
              <a:t>, os dispositivos podem se conectar à LAN onde quer que haja uma tomada elétrica ao enviar dados em determinadas frequências.</a:t>
            </a:r>
          </a:p>
          <a:p>
            <a:pPr lvl="1" rtl="0"/>
            <a:r>
              <a:rPr lang="pt-BR" dirty="0"/>
              <a:t>A rede </a:t>
            </a:r>
            <a:r>
              <a:rPr lang="pt-BR" dirty="0" err="1"/>
              <a:t>Powerline</a:t>
            </a:r>
            <a:r>
              <a:rPr lang="pt-BR" dirty="0"/>
              <a:t> é especialmente útil quando os pontos de acesso sem fio não conseguem alcançar todos os dispositivos em casa.</a:t>
            </a:r>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pPr rtl="0"/>
            <a:r>
              <a:rPr lang="pt-BR" sz="1600"/>
              <a:t>Tendências de rede</a:t>
            </a:r>
            <a:br>
              <a:rPr lang="en-US" altLang="en-US" dirty="0"/>
            </a:br>
            <a:r>
              <a:rPr lang="pt-BR"/>
              <a:t>Banda larga sem fio</a:t>
            </a:r>
          </a:p>
        </p:txBody>
      </p:sp>
      <p:sp>
        <p:nvSpPr>
          <p:cNvPr id="13315" name="Content Placeholder 2"/>
          <p:cNvSpPr>
            <a:spLocks noGrp="1"/>
          </p:cNvSpPr>
          <p:nvPr>
            <p:ph idx="1"/>
          </p:nvPr>
        </p:nvSpPr>
        <p:spPr>
          <a:xfrm>
            <a:off x="5227352" y="798944"/>
            <a:ext cx="3673429" cy="3528980"/>
          </a:xfrm>
        </p:spPr>
        <p:txBody>
          <a:bodyPr/>
          <a:lstStyle/>
          <a:p>
            <a:pPr marL="142875" lvl="1" indent="0" rtl="0">
              <a:buNone/>
            </a:pPr>
            <a:r>
              <a:rPr lang="pt-BR"/>
              <a:t>Além do DSL e do cabo, a conexão sem fio é outra opção usada para conectar residências e pequenas empresas à Internet. </a:t>
            </a:r>
          </a:p>
          <a:p>
            <a:pPr lvl="2" rtl="0">
              <a:buFont typeface="Arial" panose="020B0604020202020204" pitchFamily="34" charset="0"/>
              <a:buChar char="•"/>
            </a:pPr>
            <a:r>
              <a:rPr lang="pt-BR"/>
              <a:t>Mais comumente encontrado em ambientes rurais, um ISP sem fio (WISP) é um ISP que conecta os assinantes a designados access points ou hotspots. </a:t>
            </a:r>
          </a:p>
          <a:p>
            <a:pPr lvl="2" rtl="0">
              <a:buFont typeface="Arial" panose="020B0604020202020204" pitchFamily="34" charset="0"/>
              <a:buChar char="•"/>
            </a:pPr>
            <a:r>
              <a:rPr lang="pt-BR"/>
              <a:t>A banda larga sem fio é outra solução para residências e pequenas empresas.</a:t>
            </a:r>
          </a:p>
          <a:p>
            <a:pPr lvl="3" rtl="0">
              <a:buFont typeface="Arial" panose="020B0604020202020204" pitchFamily="34" charset="0"/>
              <a:buChar char="•"/>
            </a:pPr>
            <a:r>
              <a:rPr lang="pt-BR"/>
              <a:t>Usa a mesma tecnologia de celular de um Smartphone.</a:t>
            </a:r>
          </a:p>
          <a:p>
            <a:pPr lvl="3" rtl="0">
              <a:buFont typeface="Arial" panose="020B0604020202020204" pitchFamily="34" charset="0"/>
              <a:buChar char="•"/>
            </a:pPr>
            <a:r>
              <a:rPr lang="pt-BR"/>
              <a:t>Uma antena é instalada fora da residência, fornecendo conectividade com ou sem fio para dispositivos na casa.</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pt-BR" sz="4000">
                <a:solidFill>
                  <a:schemeClr val="accent5">
                    <a:lumMod val="40000"/>
                    <a:lumOff val="60000"/>
                  </a:schemeClr>
                </a:solidFill>
              </a:rPr>
              <a:t>1.8 Segurança de rede</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3"/>
            <a:ext cx="9144000" cy="568207"/>
          </a:xfrm>
        </p:spPr>
        <p:txBody>
          <a:bodyPr/>
          <a:lstStyle/>
          <a:p>
            <a:pPr rtl="0" eaLnBrk="1" hangingPunct="1"/>
            <a:r>
              <a:rPr lang="pt-BR"/>
              <a:t>Module 1: Activities</a:t>
            </a:r>
          </a:p>
        </p:txBody>
      </p:sp>
      <p:sp>
        <p:nvSpPr>
          <p:cNvPr id="6147" name="Rectangle 34"/>
          <p:cNvSpPr>
            <a:spLocks noGrp="1" noChangeArrowheads="1"/>
          </p:cNvSpPr>
          <p:nvPr>
            <p:ph idx="1"/>
          </p:nvPr>
        </p:nvSpPr>
        <p:spPr>
          <a:xfrm>
            <a:off x="136631" y="609600"/>
            <a:ext cx="8695135" cy="348414"/>
          </a:xfrm>
        </p:spPr>
        <p:txBody>
          <a:bodyPr/>
          <a:lstStyle/>
          <a:p>
            <a:pPr marL="0" indent="0" rtl="0">
              <a:spcBef>
                <a:spcPct val="30000"/>
              </a:spcBef>
              <a:buNone/>
            </a:pPr>
            <a:r>
              <a:rPr lang="pt-BR"/>
              <a:t>What activities are associated with this module?</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85361024"/>
              </p:ext>
            </p:extLst>
          </p:nvPr>
        </p:nvGraphicFramePr>
        <p:xfrm>
          <a:off x="369489" y="988376"/>
          <a:ext cx="8229418" cy="3198825"/>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382">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pt-BR"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200"/>
                        <a:t>Activity Type</a:t>
                      </a:r>
                    </a:p>
                  </a:txBody>
                  <a:tcPr marL="68580" marR="68580" marT="34290" marB="34290" anchor="ctr"/>
                </a:tc>
                <a:tc>
                  <a:txBody>
                    <a:bodyPr/>
                    <a:lstStyle/>
                    <a:p>
                      <a:pPr rtl="0"/>
                      <a:r>
                        <a:rPr lang="pt-BR" sz="1200"/>
                        <a:t>Activity Name</a:t>
                      </a:r>
                    </a:p>
                  </a:txBody>
                  <a:tcPr marL="68580" marR="68580" marT="34290" marB="34290" anchor="ctr"/>
                </a:tc>
                <a:tc>
                  <a:txBody>
                    <a:bodyPr/>
                    <a:lstStyle/>
                    <a:p>
                      <a:pPr rtl="0"/>
                      <a:r>
                        <a:rPr lang="pt-BR" sz="1200"/>
                        <a:t>Optional?</a:t>
                      </a:r>
                    </a:p>
                  </a:txBody>
                  <a:tcPr marL="68580" marR="68580" marT="34290" marB="34290" anchor="ctr"/>
                </a:tc>
                <a:extLst>
                  <a:ext uri="{0D108BD9-81ED-4DB2-BD59-A6C34878D82A}">
                    <a16:rowId xmlns:a16="http://schemas.microsoft.com/office/drawing/2014/main" val="10000"/>
                  </a:ext>
                </a:extLst>
              </a:tr>
              <a:tr h="236179">
                <a:tc>
                  <a:txBody>
                    <a:bodyPr/>
                    <a:lstStyle/>
                    <a:p>
                      <a:pPr algn="ctr" rtl="0"/>
                      <a:r>
                        <a:rPr lang="pt-BR" sz="1100"/>
                        <a:t>1.1.2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a:t>Video</a:t>
                      </a:r>
                    </a:p>
                  </a:txBody>
                  <a:tcPr marL="68580" marR="68580" marT="34290" marB="34290" anchor="ctr"/>
                </a:tc>
                <a:tc>
                  <a:txBody>
                    <a:bodyPr/>
                    <a:lstStyle/>
                    <a:p>
                      <a:pPr rtl="0"/>
                      <a:r>
                        <a:rPr lang="pt-BR" sz="1100"/>
                        <a:t>The Cisco Networking Academy Learning Experience</a:t>
                      </a:r>
                    </a:p>
                  </a:txBody>
                  <a:tcPr marL="68580" marR="68580" marT="34290" marB="34290" anchor="ctr"/>
                </a:tc>
                <a:tc>
                  <a:txBody>
                    <a:bodyPr/>
                    <a:lstStyle/>
                    <a:p>
                      <a:pPr rtl="0"/>
                      <a:r>
                        <a:rPr lang="pt-BR" sz="1100"/>
                        <a:t>Recommended</a:t>
                      </a:r>
                    </a:p>
                  </a:txBody>
                  <a:tcPr marL="68580" marR="68580" marT="34290" marB="34290" anchor="ctr"/>
                </a:tc>
                <a:extLst>
                  <a:ext uri="{0D108BD9-81ED-4DB2-BD59-A6C34878D82A}">
                    <a16:rowId xmlns:a16="http://schemas.microsoft.com/office/drawing/2014/main" val="10001"/>
                  </a:ext>
                </a:extLst>
              </a:tr>
              <a:tr h="236179">
                <a:tc>
                  <a:txBody>
                    <a:bodyPr/>
                    <a:lstStyle/>
                    <a:p>
                      <a:pPr algn="ctr" rtl="0"/>
                      <a:r>
                        <a:rPr lang="pt-BR" sz="1100"/>
                        <a:t>1.2.6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Network Components</a:t>
                      </a:r>
                    </a:p>
                  </a:txBody>
                  <a:tcPr marL="68580" marR="68580" marT="34290" marB="34290" anchor="ctr"/>
                </a:tc>
                <a:tc>
                  <a:txBody>
                    <a:bodyPr/>
                    <a:lstStyle/>
                    <a:p>
                      <a:pPr rtl="0"/>
                      <a:r>
                        <a:rPr lang="pt-BR" sz="1100"/>
                        <a:t>Recommended</a:t>
                      </a:r>
                    </a:p>
                  </a:txBody>
                  <a:tcPr marL="68580" marR="68580" marT="34290" marB="34290" anchor="ctr"/>
                </a:tc>
                <a:extLst>
                  <a:ext uri="{0D108BD9-81ED-4DB2-BD59-A6C34878D82A}">
                    <a16:rowId xmlns:a16="http://schemas.microsoft.com/office/drawing/2014/main" val="3039725069"/>
                  </a:ext>
                </a:extLst>
              </a:tr>
              <a:tr h="236179">
                <a:tc>
                  <a:txBody>
                    <a:bodyPr/>
                    <a:lstStyle/>
                    <a:p>
                      <a:pPr algn="ctr" rtl="0"/>
                      <a:r>
                        <a:rPr lang="pt-BR" sz="1100"/>
                        <a:t>1.3.3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rtl="0"/>
                      <a:r>
                        <a:rPr lang="pt-BR" sz="1100"/>
                        <a:t>Network Representations and Topologies</a:t>
                      </a:r>
                    </a:p>
                  </a:txBody>
                  <a:tcPr marL="68580" marR="68580" marT="34290" marB="34290" anchor="ctr"/>
                </a:tc>
                <a:tc>
                  <a:txBody>
                    <a:bodyPr/>
                    <a:lstStyle/>
                    <a:p>
                      <a:pPr rtl="0"/>
                      <a:r>
                        <a:rPr lang="pt-BR" sz="1100"/>
                        <a:t>Recommended</a:t>
                      </a:r>
                    </a:p>
                  </a:txBody>
                  <a:tcPr marL="68580" marR="68580" marT="34290" marB="34290" anchor="ctr"/>
                </a:tc>
                <a:extLst>
                  <a:ext uri="{0D108BD9-81ED-4DB2-BD59-A6C34878D82A}">
                    <a16:rowId xmlns:a16="http://schemas.microsoft.com/office/drawing/2014/main" val="1814984366"/>
                  </a:ext>
                </a:extLst>
              </a:tr>
              <a:tr h="236179">
                <a:tc>
                  <a:txBody>
                    <a:bodyPr/>
                    <a:lstStyle/>
                    <a:p>
                      <a:pPr algn="ctr" rtl="0"/>
                      <a:r>
                        <a:rPr lang="pt-BR" sz="1100"/>
                        <a:t>1.4.5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rtl="0"/>
                      <a:r>
                        <a:rPr lang="pt-BR" sz="1100"/>
                        <a:t>Common Types</a:t>
                      </a:r>
                      <a:r>
                        <a:rPr lang="pt-BR" sz="1100" baseline="0"/>
                        <a:t> of Networks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074708435"/>
                  </a:ext>
                </a:extLst>
              </a:tr>
              <a:tr h="236179">
                <a:tc>
                  <a:txBody>
                    <a:bodyPr/>
                    <a:lstStyle/>
                    <a:p>
                      <a:pPr algn="ctr" rtl="0"/>
                      <a:r>
                        <a:rPr lang="pt-BR" sz="1100"/>
                        <a:t>1.5.5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a:t>Video</a:t>
                      </a:r>
                    </a:p>
                  </a:txBody>
                  <a:tcPr marL="68580" marR="68580" marT="34290" marB="34290" anchor="ctr"/>
                </a:tc>
                <a:tc>
                  <a:txBody>
                    <a:bodyPr/>
                    <a:lstStyle/>
                    <a:p>
                      <a:pPr rtl="0"/>
                      <a:r>
                        <a:rPr lang="pt-BR" sz="1100"/>
                        <a:t>Download and Install Packet Tracer</a:t>
                      </a:r>
                    </a:p>
                  </a:txBody>
                  <a:tcPr marL="68580" marR="68580" marT="34290" marB="34290" anchor="ctr"/>
                </a:tc>
                <a:tc>
                  <a:txBody>
                    <a:bodyPr/>
                    <a:lstStyle/>
                    <a:p>
                      <a:pPr rtl="0"/>
                      <a:r>
                        <a:rPr lang="pt-BR" sz="1100"/>
                        <a:t>Recommended</a:t>
                      </a:r>
                    </a:p>
                  </a:txBody>
                  <a:tcPr marL="68580" marR="68580" marT="34290" marB="34290" anchor="ctr"/>
                </a:tc>
                <a:extLst>
                  <a:ext uri="{0D108BD9-81ED-4DB2-BD59-A6C34878D82A}">
                    <a16:rowId xmlns:a16="http://schemas.microsoft.com/office/drawing/2014/main" val="10006"/>
                  </a:ext>
                </a:extLst>
              </a:tr>
              <a:tr h="236179">
                <a:tc>
                  <a:txBody>
                    <a:bodyPr/>
                    <a:lstStyle/>
                    <a:p>
                      <a:pPr algn="ctr" rtl="0"/>
                      <a:r>
                        <a:rPr lang="pt-BR" sz="1100"/>
                        <a:t>1.5.6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Getting Started in Cisco 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161252496"/>
                  </a:ext>
                </a:extLst>
              </a:tr>
              <a:tr h="267108">
                <a:tc>
                  <a:txBody>
                    <a:bodyPr/>
                    <a:lstStyle/>
                    <a:p>
                      <a:pPr algn="ctr" rtl="0"/>
                      <a:r>
                        <a:rPr lang="pt-BR" sz="1100"/>
                        <a:t>1.5.7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Network Representation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364792345"/>
                  </a:ext>
                </a:extLst>
              </a:tr>
              <a:tr h="267108">
                <a:tc>
                  <a:txBody>
                    <a:bodyPr/>
                    <a:lstStyle/>
                    <a:p>
                      <a:pPr algn="ctr" rtl="0"/>
                      <a:r>
                        <a:rPr lang="pt-BR" sz="1100"/>
                        <a:t>1.6.6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Reliable Networks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0008"/>
                  </a:ext>
                </a:extLst>
              </a:tr>
              <a:tr h="236179">
                <a:tc>
                  <a:txBody>
                    <a:bodyPr/>
                    <a:lstStyle/>
                    <a:p>
                      <a:pPr algn="ctr" rtl="0"/>
                      <a:r>
                        <a:rPr lang="pt-BR" sz="1100"/>
                        <a:t>1.7.5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Cisco WebEx</a:t>
                      </a:r>
                      <a:r>
                        <a:rPr lang="pt-BR" sz="1100" baseline="0"/>
                        <a:t> for Huddles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522544737"/>
                  </a:ext>
                </a:extLst>
              </a:tr>
              <a:tr h="236179">
                <a:tc>
                  <a:txBody>
                    <a:bodyPr/>
                    <a:lstStyle/>
                    <a:p>
                      <a:pPr algn="ctr" rtl="0"/>
                      <a:r>
                        <a:rPr lang="pt-BR" sz="1100"/>
                        <a:t>1.7.10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Network Trends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230909535"/>
                  </a:ext>
                </a:extLst>
              </a:tr>
              <a:tr h="236179">
                <a:tc>
                  <a:txBody>
                    <a:bodyPr/>
                    <a:lstStyle/>
                    <a:p>
                      <a:pPr algn="ctr" rtl="0"/>
                      <a:r>
                        <a:rPr lang="pt-BR" sz="1100"/>
                        <a:t>1.8.3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Network Security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464881506"/>
                  </a:ext>
                </a:extLst>
              </a:tr>
              <a:tr h="237247">
                <a:tc>
                  <a:txBody>
                    <a:bodyPr/>
                    <a:lstStyle/>
                    <a:p>
                      <a:pPr algn="ctr" rtl="0"/>
                      <a:r>
                        <a:rPr lang="pt-BR" sz="1100"/>
                        <a:t>1.9.3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pt-BR" sz="1100"/>
                        <a:t>Research IT and Networking Job Opportunities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pt-B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001172460"/>
                  </a:ext>
                </a:extLst>
              </a:tr>
            </a:tbl>
          </a:graphicData>
        </a:graphic>
      </p:graphicFrame>
    </p:spTree>
    <p:custDataLst>
      <p:tags r:id="rId1"/>
    </p:custDataLst>
    <p:extLst>
      <p:ext uri="{BB962C8B-B14F-4D97-AF65-F5344CB8AC3E}">
        <p14:creationId xmlns:p14="http://schemas.microsoft.com/office/powerpoint/2010/main" val="794653849"/>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pPr rtl="0"/>
            <a:r>
              <a:rPr lang="pt-BR" sz="1600"/>
              <a:t>Segurança de rede</a:t>
            </a:r>
            <a:br>
              <a:rPr lang="en-US" altLang="en-US" dirty="0"/>
            </a:br>
            <a:r>
              <a:rPr lang="pt-BR"/>
              <a:t>Ameaças à segurança</a:t>
            </a:r>
          </a:p>
        </p:txBody>
      </p:sp>
      <p:sp>
        <p:nvSpPr>
          <p:cNvPr id="13315" name="Content Placeholder 2"/>
          <p:cNvSpPr>
            <a:spLocks noGrp="1"/>
          </p:cNvSpPr>
          <p:nvPr>
            <p:ph idx="1"/>
          </p:nvPr>
        </p:nvSpPr>
        <p:spPr>
          <a:xfrm>
            <a:off x="5286792" y="361277"/>
            <a:ext cx="3673429" cy="3811173"/>
          </a:xfrm>
        </p:spPr>
        <p:txBody>
          <a:bodyPr/>
          <a:lstStyle/>
          <a:p>
            <a:pPr lvl="1" rtl="0"/>
            <a:r>
              <a:rPr lang="pt-BR" sz="1600"/>
              <a:t>A segurança de rede é parte integrante da rede, independentemente do tamanho dela.</a:t>
            </a:r>
          </a:p>
          <a:p>
            <a:pPr lvl="1" rtl="0"/>
            <a:r>
              <a:rPr lang="pt-BR" sz="1600"/>
              <a:t>A segurança da rede implementada deve levar em consideração o ambiente ao proteger os dados, mas ainda permitir a qualidade de serviço esperada da rede.</a:t>
            </a:r>
          </a:p>
          <a:p>
            <a:pPr lvl="1" rtl="0"/>
            <a:r>
              <a:rPr lang="pt-BR" sz="1600"/>
              <a:t>Proteger uma rede envolve muitos protocolos, tecnologias, dispositivos, ferramentas e técnicas para proteger dados e reduzir ameaças.</a:t>
            </a:r>
          </a:p>
          <a:p>
            <a:pPr lvl="1" rtl="0"/>
            <a:r>
              <a:rPr lang="pt-BR" sz="1600"/>
              <a:t>Vetores de ameaça podem ser internos ou externos.</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pPr rtl="0"/>
            <a:r>
              <a:rPr lang="pt-BR" sz="1600"/>
              <a:t>Segurança de rede</a:t>
            </a:r>
            <a:br>
              <a:rPr lang="en-US" altLang="en-US" dirty="0"/>
            </a:br>
            <a:r>
              <a:rPr lang="pt-BR"/>
              <a:t>Ameaças à segurança (Cont.)</a:t>
            </a:r>
          </a:p>
        </p:txBody>
      </p:sp>
      <p:sp>
        <p:nvSpPr>
          <p:cNvPr id="13315" name="Content Placeholder 2"/>
          <p:cNvSpPr>
            <a:spLocks noGrp="1"/>
          </p:cNvSpPr>
          <p:nvPr>
            <p:ph idx="1"/>
          </p:nvPr>
        </p:nvSpPr>
        <p:spPr>
          <a:xfrm>
            <a:off x="5210592" y="277856"/>
            <a:ext cx="3673429" cy="4344944"/>
          </a:xfrm>
        </p:spPr>
        <p:txBody>
          <a:bodyPr/>
          <a:lstStyle/>
          <a:p>
            <a:pPr marL="142875" lvl="1" indent="0" rtl="0">
              <a:buNone/>
            </a:pPr>
            <a:r>
              <a:rPr lang="pt-BR" sz="1600"/>
              <a:t>Ameaças externas:</a:t>
            </a:r>
          </a:p>
          <a:p>
            <a:pPr lvl="2" rtl="0"/>
            <a:r>
              <a:rPr lang="pt-BR" sz="1600"/>
              <a:t>Vírus, worms e cavalos de Troia</a:t>
            </a:r>
          </a:p>
          <a:p>
            <a:pPr lvl="2" rtl="0"/>
            <a:r>
              <a:rPr lang="pt-BR" sz="1600"/>
              <a:t>Spyware e adware</a:t>
            </a:r>
          </a:p>
          <a:p>
            <a:pPr lvl="2" rtl="0"/>
            <a:r>
              <a:rPr lang="pt-BR" sz="1600"/>
              <a:t>Ataques de dia zero</a:t>
            </a:r>
          </a:p>
          <a:p>
            <a:pPr lvl="2" rtl="0"/>
            <a:r>
              <a:rPr lang="pt-BR" sz="1600"/>
              <a:t>Ataques de Ator Ameaça</a:t>
            </a:r>
          </a:p>
          <a:p>
            <a:pPr lvl="2" rtl="0"/>
            <a:r>
              <a:rPr lang="pt-BR" sz="1600"/>
              <a:t>Ataques de negação de serviço</a:t>
            </a:r>
          </a:p>
          <a:p>
            <a:pPr lvl="2" rtl="0"/>
            <a:r>
              <a:rPr lang="pt-BR" sz="1600"/>
              <a:t>Interceptação e roubo de dados</a:t>
            </a:r>
          </a:p>
          <a:p>
            <a:pPr lvl="2" rtl="0"/>
            <a:r>
              <a:rPr lang="pt-BR" sz="1600"/>
              <a:t>Roubo de identidade</a:t>
            </a:r>
          </a:p>
          <a:p>
            <a:pPr lvl="1"/>
            <a:endParaRPr lang="en-CA" altLang="en-US" sz="1600" dirty="0"/>
          </a:p>
          <a:p>
            <a:pPr marL="142875" lvl="1" indent="0" rtl="0">
              <a:buNone/>
            </a:pPr>
            <a:r>
              <a:rPr lang="pt-BR" sz="1600"/>
              <a:t>Ameaças internas:</a:t>
            </a:r>
          </a:p>
          <a:p>
            <a:pPr lvl="2" rtl="0"/>
            <a:r>
              <a:rPr lang="pt-BR" sz="1600"/>
              <a:t>dispositivos perdidos ou roubados</a:t>
            </a:r>
          </a:p>
          <a:p>
            <a:pPr lvl="2" rtl="0"/>
            <a:r>
              <a:rPr lang="pt-BR" sz="1600"/>
              <a:t>uso indevido acidental por funcionários</a:t>
            </a:r>
          </a:p>
          <a:p>
            <a:pPr lvl="2" rtl="0"/>
            <a:r>
              <a:rPr lang="pt-BR" sz="1600"/>
              <a:t>funcionários maliciosos</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pPr rtl="0"/>
            <a:r>
              <a:rPr lang="pt-BR" sz="1600"/>
              <a:t>Segurança de rede</a:t>
            </a:r>
            <a:br>
              <a:rPr lang="en-US" altLang="en-US" dirty="0"/>
            </a:br>
            <a:r>
              <a:rPr lang="pt-BR"/>
              <a:t>Soluções de Segurança</a:t>
            </a:r>
          </a:p>
        </p:txBody>
      </p:sp>
      <p:sp>
        <p:nvSpPr>
          <p:cNvPr id="13315" name="Content Placeholder 2"/>
          <p:cNvSpPr>
            <a:spLocks noGrp="1"/>
          </p:cNvSpPr>
          <p:nvPr>
            <p:ph idx="1"/>
          </p:nvPr>
        </p:nvSpPr>
        <p:spPr>
          <a:xfrm>
            <a:off x="4572000" y="917690"/>
            <a:ext cx="4410247" cy="3114446"/>
          </a:xfrm>
        </p:spPr>
        <p:txBody>
          <a:bodyPr/>
          <a:lstStyle/>
          <a:p>
            <a:pPr marL="0" indent="0" rtl="0">
              <a:buNone/>
            </a:pPr>
            <a:r>
              <a:rPr lang="pt-BR" sz="1600"/>
              <a:t>A segurança deve ser implementada em várias camadas, com uso de mais de uma solução.</a:t>
            </a:r>
          </a:p>
          <a:p>
            <a:pPr marL="0" indent="0" rtl="0">
              <a:buNone/>
            </a:pPr>
            <a:r>
              <a:rPr lang="pt-BR" sz="1600"/>
              <a:t>Componentes de segurança da rede doméstica ou da pequena empresa:</a:t>
            </a:r>
          </a:p>
          <a:p>
            <a:pPr lvl="2" rtl="0"/>
            <a:r>
              <a:rPr lang="pt-BR" sz="1600"/>
              <a:t>O software antivírus e antispyware deve ser instalado nos dispositivos finais.</a:t>
            </a:r>
          </a:p>
          <a:p>
            <a:pPr lvl="2" rtl="0"/>
            <a:r>
              <a:rPr lang="pt-BR" sz="1600"/>
              <a:t>Filtragem de firewall usada para bloquear o acesso não autorizado à rede.</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8249" cy="757551"/>
          </a:xfrm>
        </p:spPr>
        <p:txBody>
          <a:bodyPr/>
          <a:lstStyle/>
          <a:p>
            <a:pPr rtl="0"/>
            <a:r>
              <a:rPr lang="pt-BR" sz="1600"/>
              <a:t>Segurança de rede</a:t>
            </a:r>
            <a:br>
              <a:rPr lang="en-US" altLang="en-US" dirty="0"/>
            </a:br>
            <a:r>
              <a:rPr lang="pt-BR"/>
              <a:t>Soluções de Segurança (Cont.)</a:t>
            </a:r>
          </a:p>
        </p:txBody>
      </p:sp>
      <p:sp>
        <p:nvSpPr>
          <p:cNvPr id="13315" name="Content Placeholder 2"/>
          <p:cNvSpPr>
            <a:spLocks noGrp="1"/>
          </p:cNvSpPr>
          <p:nvPr>
            <p:ph idx="1"/>
          </p:nvPr>
        </p:nvSpPr>
        <p:spPr>
          <a:xfrm>
            <a:off x="4311537" y="1032933"/>
            <a:ext cx="4744914" cy="3166997"/>
          </a:xfrm>
        </p:spPr>
        <p:txBody>
          <a:bodyPr/>
          <a:lstStyle/>
          <a:p>
            <a:pPr marL="142875" lvl="1" indent="0" rtl="0">
              <a:buNone/>
            </a:pPr>
            <a:r>
              <a:rPr lang="pt-BR" sz="1600"/>
              <a:t>As redes maiores têm requisitos de segurança adicionais:</a:t>
            </a:r>
          </a:p>
          <a:p>
            <a:pPr lvl="2" rtl="0"/>
            <a:r>
              <a:rPr lang="pt-BR" sz="1600"/>
              <a:t>Sistema de firewall dedicado</a:t>
            </a:r>
          </a:p>
          <a:p>
            <a:pPr lvl="2" rtl="0"/>
            <a:r>
              <a:rPr lang="pt-BR" sz="1600"/>
              <a:t>ACLs (Access control lists, listas de controle de acesso) </a:t>
            </a:r>
          </a:p>
          <a:p>
            <a:pPr lvl="2" rtl="0"/>
            <a:r>
              <a:rPr lang="pt-BR" sz="1600"/>
              <a:t>IPS (Intrusion prevention systems, sistemas de prevenção de intrusão)</a:t>
            </a:r>
          </a:p>
          <a:p>
            <a:pPr lvl="2" rtl="0"/>
            <a:r>
              <a:rPr lang="pt-BR" sz="1600"/>
              <a:t>Redes privadas virtuais (VPN)</a:t>
            </a:r>
          </a:p>
          <a:p>
            <a:pPr marL="142875" lvl="1" indent="0" rtl="0">
              <a:buNone/>
            </a:pPr>
            <a:r>
              <a:rPr lang="pt-BR" sz="1600"/>
              <a:t>O estudo da segurança de rede começa com um entendimento claro da infra-estrutura de comutação e roteamento subjacente.</a:t>
            </a:r>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pt-BR" sz="4000">
                <a:solidFill>
                  <a:schemeClr val="accent5">
                    <a:lumMod val="40000"/>
                    <a:lumOff val="60000"/>
                  </a:schemeClr>
                </a:solidFill>
              </a:rPr>
              <a:t>1.9 O profissional de TI</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pPr rtl="0"/>
            <a:r>
              <a:rPr lang="pt-BR" sz="1600"/>
              <a:t>A </a:t>
            </a:r>
            <a:br>
              <a:rPr lang="en-US" altLang="en-US" dirty="0"/>
            </a:br>
            <a:r>
              <a:rPr lang="pt-BR"/>
              <a:t>CCNA</a:t>
            </a:r>
            <a:r>
              <a:rPr lang="pt-BR" sz="1600"/>
              <a:t>profissional de TI</a:t>
            </a:r>
          </a:p>
        </p:txBody>
      </p:sp>
      <p:sp>
        <p:nvSpPr>
          <p:cNvPr id="13315" name="Content Placeholder 2"/>
          <p:cNvSpPr>
            <a:spLocks noGrp="1"/>
          </p:cNvSpPr>
          <p:nvPr>
            <p:ph idx="1"/>
          </p:nvPr>
        </p:nvSpPr>
        <p:spPr>
          <a:xfrm>
            <a:off x="5459505" y="366990"/>
            <a:ext cx="3684495" cy="4272700"/>
          </a:xfrm>
        </p:spPr>
        <p:txBody>
          <a:bodyPr/>
          <a:lstStyle/>
          <a:p>
            <a:pPr marL="142875" lvl="1" indent="0" rtl="0">
              <a:buNone/>
            </a:pPr>
            <a:r>
              <a:rPr lang="pt-BR"/>
              <a:t>A certificação Cisco Certified Network Associate (CCNA): </a:t>
            </a:r>
          </a:p>
          <a:p>
            <a:pPr lvl="2" rtl="0">
              <a:buFont typeface="Arial" panose="020B0604020202020204" pitchFamily="34" charset="0"/>
              <a:buChar char="•"/>
            </a:pPr>
            <a:r>
              <a:rPr lang="pt-BR"/>
              <a:t>demonstra que você tem um conhecimento de tecnologias fundamentais </a:t>
            </a:r>
          </a:p>
          <a:p>
            <a:pPr lvl="2" rtl="0">
              <a:buFont typeface="Arial" panose="020B0604020202020204" pitchFamily="34" charset="0"/>
              <a:buChar char="•"/>
            </a:pPr>
            <a:r>
              <a:rPr lang="pt-BR"/>
              <a:t>garante que você permaneça relevante com as habilidades necessárias para a adoção de tecnologias de próxima geração.</a:t>
            </a:r>
          </a:p>
          <a:p>
            <a:pPr marL="142875" lvl="1" indent="0" rtl="0">
              <a:buNone/>
            </a:pPr>
            <a:r>
              <a:rPr lang="pt-BR"/>
              <a:t>O novo foco da CCNA:</a:t>
            </a:r>
          </a:p>
          <a:p>
            <a:pPr lvl="2" rtl="0">
              <a:buFont typeface="Arial" panose="020B0604020202020204" pitchFamily="34" charset="0"/>
              <a:buChar char="•"/>
            </a:pPr>
            <a:r>
              <a:rPr lang="pt-BR"/>
              <a:t>Tópicos de base e segurança de IP</a:t>
            </a:r>
          </a:p>
          <a:p>
            <a:pPr lvl="2" rtl="0">
              <a:buFont typeface="Arial" panose="020B0604020202020204" pitchFamily="34" charset="0"/>
              <a:buChar char="•"/>
            </a:pPr>
            <a:r>
              <a:rPr lang="pt-BR"/>
              <a:t>Wireless, virtualização, automação e programação de rede. </a:t>
            </a:r>
          </a:p>
          <a:p>
            <a:pPr marL="142875" lvl="1" indent="0" rtl="0">
              <a:buNone/>
            </a:pPr>
            <a:r>
              <a:rPr lang="pt-BR"/>
              <a:t>Novas certificações DevNet nos níveis de associado, especialista e profissional para validar as habilidades de desenvolvimento de software.</a:t>
            </a:r>
          </a:p>
          <a:p>
            <a:pPr marL="142875" lvl="1" indent="0" rtl="0">
              <a:buNone/>
            </a:pPr>
            <a:r>
              <a:rPr lang="pt-BR"/>
              <a:t>A certificação especializada valida suas habilidades de acordo com seu papel e interesses profissionais.</a:t>
            </a:r>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pPr rtl="0"/>
            <a:r>
              <a:rPr lang="pt-BR" sz="1600"/>
              <a:t>Os</a:t>
            </a:r>
            <a:r>
              <a:rPr lang="pt-BR"/>
              <a:t>trabalhos derede profissionais de</a:t>
            </a:r>
            <a:r>
              <a:rPr lang="pt-BR" sz="1600"/>
              <a:t>TI</a:t>
            </a:r>
          </a:p>
        </p:txBody>
      </p:sp>
      <p:sp>
        <p:nvSpPr>
          <p:cNvPr id="13315" name="Content Placeholder 2"/>
          <p:cNvSpPr>
            <a:spLocks noGrp="1"/>
          </p:cNvSpPr>
          <p:nvPr>
            <p:ph idx="1"/>
          </p:nvPr>
        </p:nvSpPr>
        <p:spPr>
          <a:xfrm>
            <a:off x="4773596" y="1238214"/>
            <a:ext cx="4043083" cy="2626311"/>
          </a:xfrm>
        </p:spPr>
        <p:txBody>
          <a:bodyPr/>
          <a:lstStyle/>
          <a:p>
            <a:pPr marL="0" indent="0" rtl="0">
              <a:buNone/>
            </a:pPr>
            <a:r>
              <a:rPr lang="pt-BR"/>
              <a:t>Em </a:t>
            </a:r>
            <a:r>
              <a:rPr lang="pt-BR">
                <a:hlinkClick r:id="rId3"/>
              </a:rPr>
              <a:t>www.netacad.com</a:t>
            </a:r>
            <a:r>
              <a:rPr lang="pt-BR"/>
              <a:t> você pode clicar no menu Carreiras e, em seguida, selecionar Oportunidades de emprego. </a:t>
            </a:r>
          </a:p>
          <a:p>
            <a:pPr lvl="1" rtl="0"/>
            <a:r>
              <a:rPr lang="pt-BR" sz="1600"/>
              <a:t>Encontre oportunidades de emprego usando o Talent Bridge Matching Engine.</a:t>
            </a:r>
          </a:p>
          <a:p>
            <a:pPr lvl="1" rtl="0"/>
            <a:r>
              <a:rPr lang="pt-BR" sz="1600"/>
              <a:t>Procure empregos na Cisco, parceiros e distribuidores da Cisco que procuram alunos e ex-alunos da Cisco Networking Academy.</a:t>
            </a: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pPr rtl="0"/>
            <a:r>
              <a:rPr lang="pt-BR" sz="1600"/>
              <a:t>O profissional de TI</a:t>
            </a:r>
            <a:br>
              <a:rPr lang="en-US" altLang="en-US" dirty="0"/>
            </a:br>
            <a:r>
              <a:rPr lang="pt-BR"/>
              <a:t>Laboratório - Pesquisando oportunidades de trabalho em TI e redes</a:t>
            </a:r>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rtl="0">
              <a:buNone/>
            </a:pPr>
            <a:r>
              <a:rPr lang="pt-BR"/>
              <a:t>Neste laboratório, você completará os seguintes objetivos:</a:t>
            </a:r>
          </a:p>
          <a:p>
            <a:pPr lvl="1" rtl="0"/>
            <a:r>
              <a:rPr lang="pt-BR"/>
              <a:t>Pesquisar oportunidades de trabalho</a:t>
            </a:r>
          </a:p>
          <a:p>
            <a:pPr lvl="1" rtl="0"/>
            <a:r>
              <a:rPr lang="pt-BR"/>
              <a:t>Refletir sobre a pesquisa</a:t>
            </a:r>
          </a:p>
        </p:txBody>
      </p:sp>
    </p:spTree>
    <p:extLst>
      <p:ext uri="{BB962C8B-B14F-4D97-AF65-F5344CB8AC3E}">
        <p14:creationId xmlns:p14="http://schemas.microsoft.com/office/powerpoint/2010/main" val="1874002778"/>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pt-BR">
                <a:solidFill>
                  <a:schemeClr val="accent5">
                    <a:lumMod val="40000"/>
                    <a:lumOff val="60000"/>
                  </a:schemeClr>
                </a:solidFill>
              </a:rPr>
              <a:t>1.10 - Módulo Prática e Quiz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pPr rtl="0"/>
            <a:r>
              <a:rPr lang="pt-BR" sz="1600"/>
              <a:t>Módulo Prática e Quiz</a:t>
            </a:r>
            <a:br>
              <a:rPr lang="en-US" altLang="en-US" dirty="0"/>
            </a:br>
            <a:r>
              <a:rPr lang="pt-BR"/>
              <a:t>O que aprendi neste módulo?</a:t>
            </a:r>
          </a:p>
        </p:txBody>
      </p:sp>
      <p:sp>
        <p:nvSpPr>
          <p:cNvPr id="13315" name="Content Placeholder 2"/>
          <p:cNvSpPr>
            <a:spLocks noGrp="1"/>
          </p:cNvSpPr>
          <p:nvPr>
            <p:ph idx="1"/>
          </p:nvPr>
        </p:nvSpPr>
        <p:spPr>
          <a:xfrm>
            <a:off x="0" y="801475"/>
            <a:ext cx="8840141" cy="3576411"/>
          </a:xfrm>
        </p:spPr>
        <p:txBody>
          <a:bodyPr/>
          <a:lstStyle/>
          <a:p>
            <a:pPr lvl="2" rtl="0"/>
            <a:r>
              <a:rPr lang="pt-BR" sz="1600"/>
              <a:t>Através do uso de redes, estamos conectados como nunca antes.</a:t>
            </a:r>
          </a:p>
          <a:p>
            <a:pPr lvl="2" rtl="0"/>
            <a:r>
              <a:rPr lang="pt-BR" sz="1600"/>
              <a:t>Todos os computadores que estão conectados a uma rede e participam diretamente da comunicação em rede são classificados como hosts.</a:t>
            </a:r>
          </a:p>
          <a:p>
            <a:pPr lvl="2" rtl="0"/>
            <a:r>
              <a:rPr lang="pt-BR" sz="1600"/>
              <a:t>Os diagramas de redes geralmente usam símbolos para representar os diferentes dispositivos e conexões que compõem uma rede. </a:t>
            </a:r>
          </a:p>
          <a:p>
            <a:pPr lvl="2" rtl="0"/>
            <a:r>
              <a:rPr lang="pt-BR" sz="1600"/>
              <a:t>Um diagrama fornece uma maneira fácil de entender como os dispositivos se conectam em uma rede grande.</a:t>
            </a:r>
          </a:p>
          <a:p>
            <a:pPr lvl="2" rtl="0"/>
            <a:r>
              <a:rPr lang="pt-BR" sz="1600"/>
              <a:t>Os dois tipos de infraestruturas de rede são as redes locais (LANs) e as redes de longa distância (WANs).</a:t>
            </a:r>
          </a:p>
          <a:p>
            <a:pPr lvl="2" rtl="0"/>
            <a:r>
              <a:rPr lang="pt-BR" sz="1600"/>
              <a:t>As conexões à Internet SOHO incluem telefone a cabo, DSL, celular, satélite e dial-up. </a:t>
            </a:r>
          </a:p>
          <a:p>
            <a:pPr lvl="2" rtl="0"/>
            <a:r>
              <a:rPr lang="pt-BR" sz="1600"/>
              <a:t>As conexões de internet de negócios incluem Linha Leased Dedicated, Metro Ethernet, Business DSL e Satellite.</a:t>
            </a:r>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pt-BR"/>
              <a:t>Module 1: Best Practices</a:t>
            </a:r>
          </a:p>
        </p:txBody>
      </p:sp>
      <p:sp>
        <p:nvSpPr>
          <p:cNvPr id="11266" name="Rectangle 34"/>
          <p:cNvSpPr>
            <a:spLocks noGrp="1" noChangeArrowheads="1"/>
          </p:cNvSpPr>
          <p:nvPr>
            <p:ph idx="1"/>
          </p:nvPr>
        </p:nvSpPr>
        <p:spPr/>
        <p:txBody>
          <a:bodyPr/>
          <a:lstStyle/>
          <a:p>
            <a:pPr marL="0" indent="0" rtl="0">
              <a:lnSpc>
                <a:spcPct val="85000"/>
              </a:lnSpc>
              <a:spcBef>
                <a:spcPct val="30000"/>
              </a:spcBef>
              <a:buNone/>
            </a:pPr>
            <a:r>
              <a:rPr lang="pt-BR" sz="1600"/>
              <a:t>Prior to teaching Module 1, the instructor should:</a:t>
            </a:r>
          </a:p>
          <a:p>
            <a:pPr rtl="0">
              <a:lnSpc>
                <a:spcPct val="85000"/>
              </a:lnSpc>
              <a:spcBef>
                <a:spcPct val="30000"/>
              </a:spcBef>
              <a:buFont typeface="Arial" panose="020B0604020202020204" pitchFamily="34" charset="0"/>
              <a:buChar char="•"/>
            </a:pPr>
            <a:r>
              <a:rPr lang="pt-BR" sz="1600"/>
              <a:t>Review the activities and assessments for this module.</a:t>
            </a:r>
          </a:p>
          <a:p>
            <a:pPr rtl="0">
              <a:lnSpc>
                <a:spcPct val="85000"/>
              </a:lnSpc>
              <a:spcBef>
                <a:spcPct val="30000"/>
              </a:spcBef>
              <a:buFont typeface="Arial" panose="020B0604020202020204" pitchFamily="34" charset="0"/>
              <a:buChar char="•"/>
            </a:pPr>
            <a:r>
              <a:rPr lang="pt-BR" sz="1600"/>
              <a:t>Try to include as many questions as possible to keep students engaged during classroom presentation.</a:t>
            </a:r>
          </a:p>
          <a:p>
            <a:pPr marL="0" indent="0">
              <a:lnSpc>
                <a:spcPct val="85000"/>
              </a:lnSpc>
              <a:spcBef>
                <a:spcPct val="30000"/>
              </a:spcBef>
              <a:buNone/>
            </a:pPr>
            <a:endParaRPr lang="en-US" sz="1600" dirty="0"/>
          </a:p>
          <a:p>
            <a:pPr marL="0" indent="0" rtl="0">
              <a:lnSpc>
                <a:spcPct val="85000"/>
              </a:lnSpc>
              <a:spcBef>
                <a:spcPct val="30000"/>
              </a:spcBef>
              <a:buNone/>
            </a:pPr>
            <a:r>
              <a:rPr lang="pt-BR" sz="1600"/>
              <a:t>Topic 1.1</a:t>
            </a:r>
          </a:p>
          <a:p>
            <a:pPr lvl="1" rtl="0"/>
            <a:r>
              <a:rPr lang="pt-BR" sz="1600"/>
              <a:t>Ask the class:</a:t>
            </a:r>
          </a:p>
          <a:p>
            <a:pPr lvl="2" rtl="0"/>
            <a:r>
              <a:rPr lang="pt-BR" sz="1600"/>
              <a:t>What wouldn’t we have without the internet?</a:t>
            </a:r>
          </a:p>
          <a:p>
            <a:pPr lvl="2" rtl="0"/>
            <a:r>
              <a:rPr lang="pt-BR" sz="1600"/>
              <a:t>What will be possible in the future using the network as the platform?</a:t>
            </a:r>
          </a:p>
          <a:p>
            <a:pPr lvl="1">
              <a:lnSpc>
                <a:spcPct val="85000"/>
              </a:lnSpc>
              <a:spcBef>
                <a:spcPct val="30000"/>
              </a:spcBef>
            </a:pPr>
            <a:endParaRPr lang="en-US" sz="1600"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199766135"/>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pPr rtl="0"/>
            <a:r>
              <a:rPr lang="pt-BR" sz="1600"/>
              <a:t>Módulo Prática e Quiz</a:t>
            </a:r>
            <a:br>
              <a:rPr lang="en-US" altLang="en-US" dirty="0"/>
            </a:br>
            <a:r>
              <a:rPr lang="pt-BR"/>
              <a:t>O que aprendi neste módulo? (continuação)</a:t>
            </a:r>
          </a:p>
        </p:txBody>
      </p:sp>
      <p:sp>
        <p:nvSpPr>
          <p:cNvPr id="13315" name="Content Placeholder 2"/>
          <p:cNvSpPr>
            <a:spLocks noGrp="1"/>
          </p:cNvSpPr>
          <p:nvPr>
            <p:ph idx="1"/>
          </p:nvPr>
        </p:nvSpPr>
        <p:spPr>
          <a:xfrm>
            <a:off x="87549" y="688260"/>
            <a:ext cx="9056451" cy="3891556"/>
          </a:xfrm>
        </p:spPr>
        <p:txBody>
          <a:bodyPr/>
          <a:lstStyle/>
          <a:p>
            <a:pPr lvl="2" rtl="0"/>
            <a:r>
              <a:rPr lang="pt-BR" sz="1600"/>
              <a:t>Arquitetura de rede refere-se às tecnologias que suportam a infraestrutura e os serviços e regras ou protocolos programados que movem dados pela rede.</a:t>
            </a:r>
          </a:p>
          <a:p>
            <a:pPr lvl="2" rtl="0"/>
            <a:r>
              <a:rPr lang="pt-BR" sz="1600"/>
              <a:t>Existem quatro características básicas da arquitetura de rede: Tolerância a falhas, Escalabilidade, Qualidade de Serviço (QoS) e Segurança.</a:t>
            </a:r>
          </a:p>
          <a:p>
            <a:pPr lvl="2" rtl="0"/>
            <a:r>
              <a:rPr lang="pt-BR" sz="1600"/>
              <a:t>Tendências recentes de rede que afetam organizações e consumidores: Traga seu próprio dispositivo (BYOD), colaboração on-line, comunicações de vídeo e computação em nuvem.</a:t>
            </a:r>
          </a:p>
          <a:p>
            <a:pPr lvl="2" rtl="0"/>
            <a:r>
              <a:rPr lang="pt-BR" sz="1600"/>
              <a:t>Existem várias ameaças externas e internas comuns às redes.</a:t>
            </a:r>
          </a:p>
          <a:p>
            <a:pPr lvl="2" rtl="0"/>
            <a:r>
              <a:rPr lang="pt-BR" sz="1600"/>
              <a:t>Redes maiores e redes corporativas usam antivírus, antispyware e filtragem por firewall, mas também têm outros requisitos de segurança: sistemas de firewall dedicados, listas de controle de acesso (ACL), sistemas de prevenção de intrusões (IPS) e redes privadas virtuais (VPN)</a:t>
            </a:r>
          </a:p>
          <a:p>
            <a:pPr lvl="2" rtl="0"/>
            <a:r>
              <a:rPr lang="pt-BR" sz="1600"/>
              <a:t>A certificação Cisco Certified Network Associate (CCNA) demonstra seu conhecimento sobre tecnologias fundamentais.</a:t>
            </a:r>
          </a:p>
        </p:txBody>
      </p:sp>
    </p:spTree>
    <p:extLst>
      <p:ext uri="{BB962C8B-B14F-4D97-AF65-F5344CB8AC3E}">
        <p14:creationId xmlns:p14="http://schemas.microsoft.com/office/powerpoint/2010/main" val="354844525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rtl="0" eaLnBrk="1" hangingPunct="1"/>
            <a:r>
              <a:rPr lang="pt-BR" sz="1400">
                <a:latin typeface="Arial" charset="0"/>
              </a:rPr>
              <a:t>Module 1</a:t>
            </a:r>
            <a:br>
              <a:rPr lang="en-US" dirty="0">
                <a:latin typeface="Arial" charset="0"/>
              </a:rPr>
            </a:br>
            <a:r>
              <a:rPr lang="pt-BR">
                <a:latin typeface="Arial" charset="0"/>
              </a:rPr>
              <a:t>New Terms and Commands</a:t>
            </a:r>
          </a:p>
        </p:txBody>
      </p:sp>
      <p:graphicFrame>
        <p:nvGraphicFramePr>
          <p:cNvPr id="3" name="Content Placeholder 2"/>
          <p:cNvGraphicFramePr>
            <a:graphicFrameLocks noGrp="1"/>
          </p:cNvGraphicFramePr>
          <p:nvPr>
            <p:ph idx="1"/>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rtl="0">
                        <a:spcBef>
                          <a:spcPts val="200"/>
                        </a:spcBef>
                        <a:spcAft>
                          <a:spcPts val="200"/>
                        </a:spcAft>
                        <a:buFont typeface="Arial" panose="020B0604020202020204" pitchFamily="34" charset="0"/>
                        <a:buChar char="•"/>
                      </a:pPr>
                      <a:r>
                        <a:rPr lang="pt-BR" b="0">
                          <a:solidFill>
                            <a:schemeClr val="tx1"/>
                          </a:solidFill>
                          <a:latin typeface="+mn-lt"/>
                        </a:rPr>
                        <a:t>Peer-to-Peer</a:t>
                      </a:r>
                      <a:r>
                        <a:rPr lang="pt-BR" b="0" baseline="0">
                          <a:solidFill>
                            <a:schemeClr val="tx1"/>
                          </a:solidFill>
                          <a:latin typeface="+mn-lt"/>
                        </a:rPr>
                        <a:t> File Sharing</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Small Office/Home Office or SOHO</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Medium to large network</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Server</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Client</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Peer-to-Peer network</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End device</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Intermediary device</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Medium</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Network Interface Card (NIC)</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Physical Port</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Interface</a:t>
                      </a:r>
                    </a:p>
                    <a:p>
                      <a:pPr marL="173038" indent="-173038" rtl="0">
                        <a:spcBef>
                          <a:spcPts val="200"/>
                        </a:spcBef>
                        <a:spcAft>
                          <a:spcPts val="200"/>
                        </a:spcAft>
                        <a:buFont typeface="Arial" panose="020B0604020202020204" pitchFamily="34" charset="0"/>
                        <a:buChar char="•"/>
                      </a:pPr>
                      <a:r>
                        <a:rPr lang="pt-BR" b="0" baseline="0">
                          <a:solidFill>
                            <a:schemeClr val="tx1"/>
                          </a:solidFill>
                          <a:latin typeface="+mn-lt"/>
                        </a:rPr>
                        <a:t>Physical topology diagram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a:solidFill>
                            <a:schemeClr val="tx1"/>
                          </a:solidFill>
                          <a:latin typeface="+mn-lt"/>
                          <a:ea typeface="+mn-ea"/>
                          <a:cs typeface="+mn-cs"/>
                        </a:rPr>
                        <a:t>Internet</a:t>
                      </a:r>
                      <a:r>
                        <a:rPr lang="pt-BR" sz="1400" b="0" kern="1200" baseline="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Quality of Service (Qos)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a:solidFill>
                            <a:schemeClr val="tx1"/>
                          </a:solidFill>
                          <a:latin typeface="+mn-lt"/>
                          <a:ea typeface="+mn-ea"/>
                          <a:cs typeface="+mn-cs"/>
                        </a:rPr>
                        <a:t>Bring</a:t>
                      </a:r>
                      <a:r>
                        <a:rPr lang="pt-BR" sz="1400" b="0" kern="1200" baseline="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pt-BR" sz="1400" b="0" kern="1200" baseline="0">
                          <a:solidFill>
                            <a:schemeClr val="tx1"/>
                          </a:solidFill>
                          <a:latin typeface="+mn-lt"/>
                          <a:ea typeface="+mn-ea"/>
                          <a:cs typeface="+mn-cs"/>
                        </a:rPr>
                        <a:t>Network architecture</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pt-BR"/>
              <a:t>Module 1: Best Practices (Cont.)</a:t>
            </a:r>
          </a:p>
        </p:txBody>
      </p:sp>
      <p:sp>
        <p:nvSpPr>
          <p:cNvPr id="11266" name="Rectangle 34"/>
          <p:cNvSpPr>
            <a:spLocks noGrp="1" noChangeArrowheads="1"/>
          </p:cNvSpPr>
          <p:nvPr>
            <p:ph idx="1"/>
          </p:nvPr>
        </p:nvSpPr>
        <p:spPr>
          <a:xfrm>
            <a:off x="145358" y="798944"/>
            <a:ext cx="8853286" cy="3993954"/>
          </a:xfrm>
        </p:spPr>
        <p:txBody>
          <a:bodyPr/>
          <a:lstStyle/>
          <a:p>
            <a:pPr marL="0" indent="0" rtl="0">
              <a:buNone/>
            </a:pPr>
            <a:r>
              <a:rPr lang="pt-BR" sz="1600"/>
              <a:t>Topic 1.2</a:t>
            </a:r>
          </a:p>
          <a:p>
            <a:pPr lvl="1" rtl="0"/>
            <a:r>
              <a:rPr lang="pt-BR" sz="1600"/>
              <a:t>Ask the students what they think of when someone uses the term “host”. What is a “host”?</a:t>
            </a:r>
          </a:p>
          <a:p>
            <a:pPr lvl="1" rtl="0"/>
            <a:r>
              <a:rPr lang="pt-BR" sz="1600"/>
              <a:t>Discuss the difference between a server client network verses a peer-to-peer (P2P) network. Ask the students what kind of issues we can have with a P2P. </a:t>
            </a:r>
          </a:p>
          <a:p>
            <a:pPr lvl="1" rtl="0"/>
            <a:r>
              <a:rPr lang="pt-BR" sz="1600"/>
              <a:t>In a P2P a user may share information with someone who really should not have this right. Remember this is a decentralized model that administers cannot exercise much control. </a:t>
            </a:r>
          </a:p>
          <a:p>
            <a:pPr lvl="1" rtl="0"/>
            <a:r>
              <a:rPr lang="pt-BR" sz="1600"/>
              <a:t>Also when a person who is the server is not available (gone to lunch, on vacation, etc.) their resources will not be available to the client. It is important that this is best used on extremely small networks.</a:t>
            </a:r>
          </a:p>
          <a:p>
            <a:pPr marL="0" indent="0">
              <a:lnSpc>
                <a:spcPct val="85000"/>
              </a:lnSpc>
              <a:spcBef>
                <a:spcPct val="30000"/>
              </a:spcBef>
              <a:buNone/>
            </a:pPr>
            <a:endParaRPr lang="en-US" dirty="0"/>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405198685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4"/>
            <a:ext cx="9144000" cy="635940"/>
          </a:xfrm>
        </p:spPr>
        <p:txBody>
          <a:bodyPr/>
          <a:lstStyle/>
          <a:p>
            <a:pPr rtl="0"/>
            <a:r>
              <a:rPr lang="pt-BR"/>
              <a:t>Module 1: Best Practices (Cont.)</a:t>
            </a:r>
          </a:p>
        </p:txBody>
      </p:sp>
      <p:sp>
        <p:nvSpPr>
          <p:cNvPr id="11266" name="Rectangle 34"/>
          <p:cNvSpPr>
            <a:spLocks noGrp="1" noChangeArrowheads="1"/>
          </p:cNvSpPr>
          <p:nvPr>
            <p:ph idx="1"/>
          </p:nvPr>
        </p:nvSpPr>
        <p:spPr>
          <a:xfrm>
            <a:off x="145358" y="677334"/>
            <a:ext cx="8853286" cy="4155319"/>
          </a:xfrm>
        </p:spPr>
        <p:txBody>
          <a:bodyPr/>
          <a:lstStyle/>
          <a:p>
            <a:pPr marL="0" indent="0" rtl="0">
              <a:lnSpc>
                <a:spcPct val="85000"/>
              </a:lnSpc>
              <a:spcBef>
                <a:spcPct val="30000"/>
              </a:spcBef>
              <a:buNone/>
            </a:pPr>
            <a:r>
              <a:rPr lang="pt-BR" sz="1600"/>
              <a:t>Topic 1.3</a:t>
            </a:r>
          </a:p>
          <a:p>
            <a:pPr lvl="1" rtl="0">
              <a:lnSpc>
                <a:spcPct val="85000"/>
              </a:lnSpc>
              <a:spcBef>
                <a:spcPct val="30000"/>
              </a:spcBef>
            </a:pPr>
            <a:r>
              <a:rPr lang="pt-BR" sz="1600"/>
              <a:t>Create a Packet Tracer demonstration and refer to it throughout the module when referencing concepts introduced in the module (routers, switches, interface, ports, network media connections)</a:t>
            </a:r>
          </a:p>
          <a:p>
            <a:pPr lvl="2" rtl="0">
              <a:lnSpc>
                <a:spcPct val="85000"/>
              </a:lnSpc>
              <a:spcBef>
                <a:spcPct val="30000"/>
              </a:spcBef>
            </a:pPr>
            <a:r>
              <a:rPr lang="pt-BR" sz="1600"/>
              <a:t>Demonstrate a basic topology and some of the key icons </a:t>
            </a:r>
          </a:p>
          <a:p>
            <a:pPr lvl="2" rtl="0">
              <a:lnSpc>
                <a:spcPct val="85000"/>
              </a:lnSpc>
              <a:spcBef>
                <a:spcPct val="30000"/>
              </a:spcBef>
            </a:pPr>
            <a:r>
              <a:rPr lang="pt-BR" sz="1600"/>
              <a:t>Reinforce the differences between the physical and logical topologies</a:t>
            </a:r>
          </a:p>
          <a:p>
            <a:pPr lvl="2" rtl="0">
              <a:lnSpc>
                <a:spcPct val="85000"/>
              </a:lnSpc>
              <a:spcBef>
                <a:spcPct val="30000"/>
              </a:spcBef>
            </a:pPr>
            <a:r>
              <a:rPr lang="pt-BR" sz="1600"/>
              <a:t>Analogies can be good too, when thinking about a street map, a map that shows the physical topology would show where the streets are; whereas a logical map might show which directions the traffic flows on the streets, such as one-way streets or streets in both directions, etc. It is important to know both the physical and the logical, just as it is important to know not only where the streets are, but also which way traffic is allowed to flow on them.</a:t>
            </a:r>
          </a:p>
          <a:p>
            <a:pPr marL="0" indent="0" rtl="0">
              <a:lnSpc>
                <a:spcPct val="85000"/>
              </a:lnSpc>
              <a:spcBef>
                <a:spcPct val="30000"/>
              </a:spcBef>
              <a:buNone/>
            </a:pPr>
            <a:r>
              <a:rPr lang="pt-BR" sz="1600"/>
              <a:t>Topic 1.4</a:t>
            </a:r>
          </a:p>
          <a:p>
            <a:pPr lvl="1" rtl="0">
              <a:lnSpc>
                <a:spcPct val="85000"/>
              </a:lnSpc>
              <a:spcBef>
                <a:spcPct val="30000"/>
              </a:spcBef>
            </a:pPr>
            <a:r>
              <a:rPr lang="pt-BR" sz="1600"/>
              <a:t>Ask the students what kinds of equipment have on their home networks. Consider that all of these items are on the largest networks.  The difference is in ability, quantity, and cost of a companies equipment.</a:t>
            </a:r>
          </a:p>
          <a:p>
            <a:pPr marL="261937" lvl="2" indent="0">
              <a:lnSpc>
                <a:spcPct val="85000"/>
              </a:lnSpc>
              <a:spcBef>
                <a:spcPct val="30000"/>
              </a:spcBef>
              <a:buNone/>
            </a:pPr>
            <a:endParaRPr lang="en-US" sz="1400" dirty="0"/>
          </a:p>
          <a:p>
            <a:pPr marL="0" indent="0" eaLnBrk="1" hangingPunct="1">
              <a:lnSpc>
                <a:spcPct val="85000"/>
              </a:lnSpc>
              <a:spcBef>
                <a:spcPct val="30000"/>
              </a:spcBef>
              <a:buNone/>
            </a:pPr>
            <a:endParaRPr lang="en-US" dirty="0"/>
          </a:p>
        </p:txBody>
      </p:sp>
    </p:spTree>
    <p:custDataLst>
      <p:tags r:id="rId1"/>
    </p:custDataLst>
    <p:extLst>
      <p:ext uri="{BB962C8B-B14F-4D97-AF65-F5344CB8AC3E}">
        <p14:creationId xmlns:p14="http://schemas.microsoft.com/office/powerpoint/2010/main" val="107932120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16013</TotalTime>
  <Words>6146</Words>
  <Application>Microsoft Office PowerPoint</Application>
  <PresentationFormat>Apresentação na tela (16:9)</PresentationFormat>
  <Paragraphs>860</Paragraphs>
  <Slides>72</Slides>
  <Notes>69</Notes>
  <HiddenSlides>11</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72</vt:i4>
      </vt:variant>
    </vt:vector>
  </HeadingPairs>
  <TitlesOfParts>
    <vt:vector size="79" baseType="lpstr">
      <vt:lpstr>ＭＳ Ｐゴシック</vt:lpstr>
      <vt:lpstr>Arial</vt:lpstr>
      <vt:lpstr>Calibri</vt:lpstr>
      <vt:lpstr>CiscoSans</vt:lpstr>
      <vt:lpstr>CiscoSans ExtraLight</vt:lpstr>
      <vt:lpstr>Wingdings</vt:lpstr>
      <vt:lpstr>Default Theme</vt:lpstr>
      <vt:lpstr>Módulo 1: As redes de hoje</vt:lpstr>
      <vt:lpstr>Instructor Materials – Module 1 Planning Guide</vt:lpstr>
      <vt:lpstr>What to Expect in this Module</vt:lpstr>
      <vt:lpstr>What to Expect in this Module (Cont.)</vt:lpstr>
      <vt:lpstr>Check Your Understanding</vt:lpstr>
      <vt:lpstr>Module 1: Activities</vt:lpstr>
      <vt:lpstr>Module 1: Best Practices</vt:lpstr>
      <vt:lpstr>Module 1: Best Practices (Cont.)</vt:lpstr>
      <vt:lpstr>Module 1: Best Practices (Cont.)</vt:lpstr>
      <vt:lpstr>Module 1: Best Practices (Cont.)</vt:lpstr>
      <vt:lpstr>Module 1: Best Practices (Cont.)</vt:lpstr>
      <vt:lpstr>Módulo 1: As redes de hoje</vt:lpstr>
      <vt:lpstr>Objetivos do módulo</vt:lpstr>
      <vt:lpstr>1.1 Redes afetam nossas vidas</vt:lpstr>
      <vt:lpstr>Apresentação do PowerPoint</vt:lpstr>
      <vt:lpstr>Vídeo - A experiência de aprendizado da Cisco Networking Academy</vt:lpstr>
      <vt:lpstr>Asa Redes de Hoje Sem Fronteiras</vt:lpstr>
      <vt:lpstr>Componentes de rede</vt:lpstr>
      <vt:lpstr>Funções dehost de componentes derede</vt:lpstr>
      <vt:lpstr>Componentes de rede ponto a ponto</vt:lpstr>
      <vt:lpstr>Dispositivosfinaisde componentes de rede</vt:lpstr>
      <vt:lpstr>Componentes de rede Dispositivos de rede intermediários</vt:lpstr>
      <vt:lpstr>Componentes de rede Meio fĩsico de rede</vt:lpstr>
      <vt:lpstr>1.3 Representações e topologias de rede</vt:lpstr>
      <vt:lpstr>Representações e topologias de rede Representações de Rede</vt:lpstr>
      <vt:lpstr>Representações e topologias de rede Diagramas de topologia</vt:lpstr>
      <vt:lpstr>1.4 Tipos comuns de redes</vt:lpstr>
      <vt:lpstr>Tipos comuns de redes de vários tamanhos</vt:lpstr>
      <vt:lpstr>Tipos comuns de redes LANs e WANs</vt:lpstr>
      <vt:lpstr>Tipos comuns de redes  LANs e WANs (cont.) </vt:lpstr>
      <vt:lpstr>Tipos comuns de redes A Internet</vt:lpstr>
      <vt:lpstr>Tipos comuns de intranets e extranetsde redes</vt:lpstr>
      <vt:lpstr>1.5 Conexões à Internet</vt:lpstr>
      <vt:lpstr>Conexões à Internet Tecnologias de acesso à Internet</vt:lpstr>
      <vt:lpstr>Conexões à Internet Conexões à Internet para residências e pequenos escritórios</vt:lpstr>
      <vt:lpstr>Conexões à Internet Conexões Corporativas com a Internet</vt:lpstr>
      <vt:lpstr>Conexões à Internet A Rede Convergente</vt:lpstr>
      <vt:lpstr>Conexões à Internet A Rede Convergente (Cont.)</vt:lpstr>
      <vt:lpstr>Conexões à Internet Vídeo - Baixe e instale o Packet Tracer</vt:lpstr>
      <vt:lpstr>Conexões à Internet Vídeo - Introdução ao Cisco Packet Tracer</vt:lpstr>
      <vt:lpstr>Conexões à Internet Packet Tracer – Representação de rede</vt:lpstr>
      <vt:lpstr>1.6 Redes confiáveis</vt:lpstr>
      <vt:lpstr>Rede confiável Arquitetura de rede</vt:lpstr>
      <vt:lpstr>Rede confiável Tolerância ao erro</vt:lpstr>
      <vt:lpstr>Rede confiável Escalabilidade</vt:lpstr>
      <vt:lpstr>Rede confiável Qualidade de serviço</vt:lpstr>
      <vt:lpstr>Rede confiável Segurança de rede</vt:lpstr>
      <vt:lpstr>1.7 Tendências de rede</vt:lpstr>
      <vt:lpstr>Tendências de rede Tendências recentes</vt:lpstr>
      <vt:lpstr>Tendências de rede Traga seu próprio aparelho</vt:lpstr>
      <vt:lpstr>Tendências de rede Colaboração Online</vt:lpstr>
      <vt:lpstr>Tendências de rede Comunicação por vídeo</vt:lpstr>
      <vt:lpstr> Vídeo de Tendências de Rede — Cisco WebEx para Huddles</vt:lpstr>
      <vt:lpstr>Tendências de rede Computação em nuvem</vt:lpstr>
      <vt:lpstr>Tendências de rede Computação em nuvem (Cont.)</vt:lpstr>
      <vt:lpstr>Tendências de rede Tendências tecnológicas em casa</vt:lpstr>
      <vt:lpstr>Tendências de rede Rede Powerline</vt:lpstr>
      <vt:lpstr>Tendências de rede Banda larga sem fio</vt:lpstr>
      <vt:lpstr>1.8 Segurança de rede</vt:lpstr>
      <vt:lpstr>Segurança de rede Ameaças à segurança</vt:lpstr>
      <vt:lpstr>Segurança de rede Ameaças à segurança (Cont.)</vt:lpstr>
      <vt:lpstr>Segurança de rede Soluções de Segurança</vt:lpstr>
      <vt:lpstr>Segurança de rede Soluções de Segurança (Cont.)</vt:lpstr>
      <vt:lpstr>1.9 O profissional de TI</vt:lpstr>
      <vt:lpstr>A  CCNAprofissional de TI</vt:lpstr>
      <vt:lpstr>Ostrabalhos derede profissionais deTI</vt:lpstr>
      <vt:lpstr>O profissional de TI Laboratório - Pesquisando oportunidades de trabalho em TI e redes</vt:lpstr>
      <vt:lpstr>1.10 - Módulo Prática e Quiz </vt:lpstr>
      <vt:lpstr>Módulo Prática e Quiz O que aprendi neste módulo?</vt:lpstr>
      <vt:lpstr>Módulo Prática e Quiz O que aprendi neste módulo? (continuação)</vt:lpstr>
      <vt:lpstr>Module 1 New Terms and Commands</vt:lpstr>
      <vt:lpstr>Apresentação do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Nelson Nunes</cp:lastModifiedBy>
  <cp:revision>834</cp:revision>
  <dcterms:created xsi:type="dcterms:W3CDTF">2016-08-22T22:27:36Z</dcterms:created>
  <dcterms:modified xsi:type="dcterms:W3CDTF">2024-05-31T13:54:22Z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